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A00"/>
    <a:srgbClr val="0028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2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jessfanzo\Dropbox%20(FAO)\GNR%202018%20Analysis\Complete\CH.2_Tracking\2.1%20Globa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Vannuccini\AppData\Local\Microsoft\Windows\Temporary%20Internet%20Files\Content.Outlook\E5HA3LWL\SOFIA2018_Figure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Vannuccini\AppData\Local\Microsoft\Windows\Temporary%20Internet%20Files\Content.Outlook\E5HA3LWL\SOFIA2018_Figure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Prevalence (percentage, left axis)</c:v>
          </c:tx>
          <c:spPr>
            <a:ln w="31750" cap="rnd">
              <a:solidFill>
                <a:schemeClr val="accent1"/>
              </a:solidFill>
              <a:round/>
            </a:ln>
            <a:effectLst/>
          </c:spPr>
          <c:marker>
            <c:symbol val="circle"/>
            <c:size val="10"/>
            <c:spPr>
              <a:solidFill>
                <a:schemeClr val="accent1"/>
              </a:solidFill>
              <a:ln>
                <a:noFill/>
              </a:ln>
              <a:effectLst/>
            </c:spPr>
          </c:marker>
          <c:dPt>
            <c:idx val="12"/>
            <c:marker>
              <c:symbol val="circle"/>
              <c:size val="10"/>
              <c:spPr>
                <a:noFill/>
                <a:ln>
                  <a:solidFill>
                    <a:schemeClr val="accent1"/>
                  </a:solidFill>
                </a:ln>
                <a:effectLst/>
              </c:spPr>
            </c:marker>
            <c:bubble3D val="0"/>
            <c:spPr>
              <a:ln w="31750" cap="rnd">
                <a:solidFill>
                  <a:schemeClr val="accent1"/>
                </a:solidFill>
                <a:prstDash val="sysDot"/>
                <a:round/>
              </a:ln>
              <a:effectLst/>
            </c:spPr>
            <c:extLst>
              <c:ext xmlns:c16="http://schemas.microsoft.com/office/drawing/2014/chart" uri="{C3380CC4-5D6E-409C-BE32-E72D297353CC}">
                <c16:uniqueId val="{00000001-068A-41FF-884F-E12857058EAB}"/>
              </c:ext>
            </c:extLst>
          </c:dPt>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'Figure 1'!$B$2:$N$2</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'Figure 1'!$B$3:$N$3</c:f>
              <c:numCache>
                <c:formatCode>0.0%</c:formatCode>
                <c:ptCount val="13"/>
                <c:pt idx="0">
                  <c:v>0.144515548370175</c:v>
                </c:pt>
                <c:pt idx="1">
                  <c:v>0.137652710469159</c:v>
                </c:pt>
                <c:pt idx="2">
                  <c:v>0.13080988200714</c:v>
                </c:pt>
                <c:pt idx="3">
                  <c:v>0.12600056772844298</c:v>
                </c:pt>
                <c:pt idx="4">
                  <c:v>0.12222956439370099</c:v>
                </c:pt>
                <c:pt idx="5">
                  <c:v>0.11797854156411301</c:v>
                </c:pt>
                <c:pt idx="6">
                  <c:v>0.11546435878789101</c:v>
                </c:pt>
                <c:pt idx="7">
                  <c:v>0.113088235408611</c:v>
                </c:pt>
                <c:pt idx="8">
                  <c:v>0.11024675056054101</c:v>
                </c:pt>
                <c:pt idx="9">
                  <c:v>0.10742833241421099</c:v>
                </c:pt>
                <c:pt idx="10">
                  <c:v>0.106291169512264</c:v>
                </c:pt>
                <c:pt idx="11">
                  <c:v>0.107751988179078</c:v>
                </c:pt>
                <c:pt idx="12">
                  <c:v>0.10875566737357201</c:v>
                </c:pt>
              </c:numCache>
            </c:numRef>
          </c:val>
          <c:smooth val="0"/>
          <c:extLst>
            <c:ext xmlns:c16="http://schemas.microsoft.com/office/drawing/2014/chart" uri="{C3380CC4-5D6E-409C-BE32-E72D297353CC}">
              <c16:uniqueId val="{00000002-068A-41FF-884F-E12857058EAB}"/>
            </c:ext>
          </c:extLst>
        </c:ser>
        <c:dLbls>
          <c:dLblPos val="ctr"/>
          <c:showLegendKey val="0"/>
          <c:showVal val="1"/>
          <c:showCatName val="0"/>
          <c:showSerName val="0"/>
          <c:showPercent val="0"/>
          <c:showBubbleSize val="0"/>
        </c:dLbls>
        <c:marker val="1"/>
        <c:smooth val="0"/>
        <c:axId val="276265848"/>
        <c:axId val="276266240"/>
      </c:lineChart>
      <c:lineChart>
        <c:grouping val="standard"/>
        <c:varyColors val="0"/>
        <c:ser>
          <c:idx val="1"/>
          <c:order val="1"/>
          <c:tx>
            <c:v>Number (millions, right axis)</c:v>
          </c:tx>
          <c:spPr>
            <a:ln w="31750" cap="rnd">
              <a:solidFill>
                <a:srgbClr val="C00000"/>
              </a:solidFill>
              <a:round/>
            </a:ln>
            <a:effectLst/>
          </c:spPr>
          <c:marker>
            <c:symbol val="circle"/>
            <c:size val="10"/>
            <c:spPr>
              <a:solidFill>
                <a:srgbClr val="C00000"/>
              </a:solidFill>
              <a:ln>
                <a:solidFill>
                  <a:srgbClr val="C00000"/>
                </a:solidFill>
              </a:ln>
              <a:effectLst/>
            </c:spPr>
          </c:marker>
          <c:dPt>
            <c:idx val="12"/>
            <c:marker>
              <c:symbol val="circle"/>
              <c:size val="10"/>
              <c:spPr>
                <a:solidFill>
                  <a:srgbClr val="C00000"/>
                </a:solidFill>
                <a:ln>
                  <a:solidFill>
                    <a:srgbClr val="C00000"/>
                  </a:solidFill>
                </a:ln>
                <a:effectLst/>
              </c:spPr>
            </c:marker>
            <c:bubble3D val="0"/>
            <c:spPr>
              <a:ln w="31750" cap="rnd">
                <a:solidFill>
                  <a:srgbClr val="C00000"/>
                </a:solidFill>
                <a:prstDash val="sysDot"/>
                <a:round/>
              </a:ln>
              <a:effectLst/>
            </c:spPr>
            <c:extLst>
              <c:ext xmlns:c16="http://schemas.microsoft.com/office/drawing/2014/chart" uri="{C3380CC4-5D6E-409C-BE32-E72D297353CC}">
                <c16:uniqueId val="{00000004-068A-41FF-884F-E12857058EAB}"/>
              </c:ext>
            </c:extLst>
          </c:dPt>
          <c:dLbls>
            <c:numFmt formatCode="#,##0" sourceLinked="0"/>
            <c:spPr>
              <a:noFill/>
              <a:ln>
                <a:noFill/>
              </a:ln>
              <a:effectLst/>
            </c:spPr>
            <c:txPr>
              <a:bodyPr rot="0" spcFirstLastPara="1" vertOverflow="ellipsis" vert="horz" wrap="square" anchor="ctr" anchorCtr="1"/>
              <a:lstStyle/>
              <a:p>
                <a:pPr>
                  <a:defRPr sz="115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'Figure 1'!$P$2:$AB$2</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'Figure 1'!$P$3:$AB$3</c:f>
              <c:numCache>
                <c:formatCode>#,##0.0</c:formatCode>
                <c:ptCount val="13"/>
                <c:pt idx="0">
                  <c:v>945.01117899999997</c:v>
                </c:pt>
                <c:pt idx="1">
                  <c:v>911.37438799999995</c:v>
                </c:pt>
                <c:pt idx="2">
                  <c:v>876.86663299999998</c:v>
                </c:pt>
                <c:pt idx="3">
                  <c:v>855.12725499999999</c:v>
                </c:pt>
                <c:pt idx="4">
                  <c:v>839.79518900000005</c:v>
                </c:pt>
                <c:pt idx="5">
                  <c:v>820.54581399999995</c:v>
                </c:pt>
                <c:pt idx="6">
                  <c:v>812.82893100000001</c:v>
                </c:pt>
                <c:pt idx="7">
                  <c:v>805.730277</c:v>
                </c:pt>
                <c:pt idx="8">
                  <c:v>794.88080300000001</c:v>
                </c:pt>
                <c:pt idx="9">
                  <c:v>783.69134799999995</c:v>
                </c:pt>
                <c:pt idx="10">
                  <c:v>784.38038300000005</c:v>
                </c:pt>
                <c:pt idx="11">
                  <c:v>804.20396100000005</c:v>
                </c:pt>
                <c:pt idx="12">
                  <c:v>820.75097300000004</c:v>
                </c:pt>
              </c:numCache>
            </c:numRef>
          </c:val>
          <c:smooth val="0"/>
          <c:extLst>
            <c:ext xmlns:c16="http://schemas.microsoft.com/office/drawing/2014/chart" uri="{C3380CC4-5D6E-409C-BE32-E72D297353CC}">
              <c16:uniqueId val="{00000005-068A-41FF-884F-E12857058EAB}"/>
            </c:ext>
          </c:extLst>
        </c:ser>
        <c:dLbls>
          <c:showLegendKey val="0"/>
          <c:showVal val="0"/>
          <c:showCatName val="0"/>
          <c:showSerName val="0"/>
          <c:showPercent val="0"/>
          <c:showBubbleSize val="0"/>
        </c:dLbls>
        <c:marker val="1"/>
        <c:smooth val="0"/>
        <c:axId val="277321824"/>
        <c:axId val="277321432"/>
      </c:lineChart>
      <c:catAx>
        <c:axId val="27626584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00" b="0" i="0" u="none" strike="noStrike" kern="1200" cap="all" baseline="0">
                <a:solidFill>
                  <a:schemeClr val="dk1">
                    <a:lumMod val="75000"/>
                    <a:lumOff val="25000"/>
                  </a:schemeClr>
                </a:solidFill>
                <a:latin typeface="+mn-lt"/>
                <a:ea typeface="+mn-ea"/>
                <a:cs typeface="+mn-cs"/>
              </a:defRPr>
            </a:pPr>
            <a:endParaRPr lang="en-US"/>
          </a:p>
        </c:txPr>
        <c:crossAx val="276266240"/>
        <c:crosses val="autoZero"/>
        <c:auto val="1"/>
        <c:lblAlgn val="ctr"/>
        <c:lblOffset val="100"/>
        <c:noMultiLvlLbl val="0"/>
      </c:catAx>
      <c:valAx>
        <c:axId val="276266240"/>
        <c:scaling>
          <c:orientation val="minMax"/>
          <c:max val="0.19000000000000003"/>
          <c:min val="5.000000000000001E-2"/>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50" b="0" i="0" u="none" strike="noStrike" kern="1200" baseline="0">
                <a:solidFill>
                  <a:schemeClr val="dk1">
                    <a:lumMod val="75000"/>
                    <a:lumOff val="25000"/>
                  </a:schemeClr>
                </a:solidFill>
                <a:latin typeface="+mn-lt"/>
                <a:ea typeface="+mn-ea"/>
                <a:cs typeface="+mn-cs"/>
              </a:defRPr>
            </a:pPr>
            <a:endParaRPr lang="en-US"/>
          </a:p>
        </c:txPr>
        <c:crossAx val="276265848"/>
        <c:crosses val="autoZero"/>
        <c:crossBetween val="between"/>
      </c:valAx>
      <c:valAx>
        <c:axId val="277321432"/>
        <c:scaling>
          <c:orientation val="minMax"/>
          <c:max val="1243"/>
          <c:min val="327"/>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50" b="0" i="0" u="none" strike="noStrike" kern="1200" baseline="0">
                <a:solidFill>
                  <a:schemeClr val="dk1">
                    <a:lumMod val="75000"/>
                    <a:lumOff val="25000"/>
                  </a:schemeClr>
                </a:solidFill>
                <a:latin typeface="+mn-lt"/>
                <a:ea typeface="+mn-ea"/>
                <a:cs typeface="+mn-cs"/>
              </a:defRPr>
            </a:pPr>
            <a:endParaRPr lang="en-US"/>
          </a:p>
        </c:txPr>
        <c:crossAx val="277321824"/>
        <c:crosses val="max"/>
        <c:crossBetween val="between"/>
        <c:majorUnit val="130"/>
      </c:valAx>
      <c:catAx>
        <c:axId val="277321824"/>
        <c:scaling>
          <c:orientation val="minMax"/>
        </c:scaling>
        <c:delete val="1"/>
        <c:axPos val="b"/>
        <c:numFmt formatCode="General" sourceLinked="1"/>
        <c:majorTickMark val="out"/>
        <c:minorTickMark val="none"/>
        <c:tickLblPos val="nextTo"/>
        <c:crossAx val="27732143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Data!$B$59</c:f>
              <c:strCache>
                <c:ptCount val="1"/>
                <c:pt idx="0">
                  <c:v>Overweight Men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Data!$C$58:$M$58</c:f>
              <c:numCache>
                <c:formatCode>General</c:formatCode>
                <c:ptCount val="7"/>
                <c:pt idx="0">
                  <c:v>1990</c:v>
                </c:pt>
                <c:pt idx="1">
                  <c:v>1995</c:v>
                </c:pt>
                <c:pt idx="2">
                  <c:v>2000</c:v>
                </c:pt>
                <c:pt idx="3">
                  <c:v>2005</c:v>
                </c:pt>
                <c:pt idx="4">
                  <c:v>2010</c:v>
                </c:pt>
                <c:pt idx="5">
                  <c:v>2015</c:v>
                </c:pt>
                <c:pt idx="6">
                  <c:v>2016</c:v>
                </c:pt>
              </c:numCache>
            </c:numRef>
          </c:cat>
          <c:val>
            <c:numRef>
              <c:f>Data!$C$59:$M$59</c:f>
              <c:numCache>
                <c:formatCode>0.0</c:formatCode>
                <c:ptCount val="7"/>
                <c:pt idx="0">
                  <c:v>25.343548904450699</c:v>
                </c:pt>
                <c:pt idx="1">
                  <c:v>27.400831607083891</c:v>
                </c:pt>
                <c:pt idx="2">
                  <c:v>29.666512708509501</c:v>
                </c:pt>
                <c:pt idx="3">
                  <c:v>32.226249829204711</c:v>
                </c:pt>
                <c:pt idx="4">
                  <c:v>35.054686770676057</c:v>
                </c:pt>
                <c:pt idx="5">
                  <c:v>37.955976277039198</c:v>
                </c:pt>
                <c:pt idx="6">
                  <c:v>38.545394031441099</c:v>
                </c:pt>
              </c:numCache>
            </c:numRef>
          </c:val>
          <c:smooth val="0"/>
          <c:extLst>
            <c:ext xmlns:c16="http://schemas.microsoft.com/office/drawing/2014/chart" uri="{C3380CC4-5D6E-409C-BE32-E72D297353CC}">
              <c16:uniqueId val="{00000000-615A-4D60-BDCD-30A06C4D25B0}"/>
            </c:ext>
          </c:extLst>
        </c:ser>
        <c:ser>
          <c:idx val="1"/>
          <c:order val="1"/>
          <c:tx>
            <c:strRef>
              <c:f>Data!$B$60</c:f>
              <c:strCache>
                <c:ptCount val="1"/>
                <c:pt idx="0">
                  <c:v>Overweight Women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Data!$C$58:$M$58</c:f>
              <c:numCache>
                <c:formatCode>General</c:formatCode>
                <c:ptCount val="7"/>
                <c:pt idx="0">
                  <c:v>1990</c:v>
                </c:pt>
                <c:pt idx="1">
                  <c:v>1995</c:v>
                </c:pt>
                <c:pt idx="2">
                  <c:v>2000</c:v>
                </c:pt>
                <c:pt idx="3">
                  <c:v>2005</c:v>
                </c:pt>
                <c:pt idx="4">
                  <c:v>2010</c:v>
                </c:pt>
                <c:pt idx="5">
                  <c:v>2015</c:v>
                </c:pt>
                <c:pt idx="6">
                  <c:v>2016</c:v>
                </c:pt>
              </c:numCache>
            </c:numRef>
          </c:cat>
          <c:val>
            <c:numRef>
              <c:f>Data!$C$60:$M$60</c:f>
              <c:numCache>
                <c:formatCode>0.0</c:formatCode>
                <c:ptCount val="7"/>
                <c:pt idx="0">
                  <c:v>27.881275767559099</c:v>
                </c:pt>
                <c:pt idx="1">
                  <c:v>29.74675017003938</c:v>
                </c:pt>
                <c:pt idx="2">
                  <c:v>31.735806242560599</c:v>
                </c:pt>
                <c:pt idx="3">
                  <c:v>33.903681308561197</c:v>
                </c:pt>
                <c:pt idx="4">
                  <c:v>36.255636049175699</c:v>
                </c:pt>
                <c:pt idx="5">
                  <c:v>38.678251477118202</c:v>
                </c:pt>
                <c:pt idx="6">
                  <c:v>39.171131437752592</c:v>
                </c:pt>
              </c:numCache>
            </c:numRef>
          </c:val>
          <c:smooth val="0"/>
          <c:extLst>
            <c:ext xmlns:c16="http://schemas.microsoft.com/office/drawing/2014/chart" uri="{C3380CC4-5D6E-409C-BE32-E72D297353CC}">
              <c16:uniqueId val="{00000001-615A-4D60-BDCD-30A06C4D25B0}"/>
            </c:ext>
          </c:extLst>
        </c:ser>
        <c:ser>
          <c:idx val="2"/>
          <c:order val="2"/>
          <c:tx>
            <c:strRef>
              <c:f>Data!$B$61</c:f>
              <c:strCache>
                <c:ptCount val="1"/>
                <c:pt idx="0">
                  <c:v>Obesity Men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Data!$C$58:$M$58</c:f>
              <c:numCache>
                <c:formatCode>General</c:formatCode>
                <c:ptCount val="7"/>
                <c:pt idx="0">
                  <c:v>1990</c:v>
                </c:pt>
                <c:pt idx="1">
                  <c:v>1995</c:v>
                </c:pt>
                <c:pt idx="2">
                  <c:v>2000</c:v>
                </c:pt>
                <c:pt idx="3">
                  <c:v>2005</c:v>
                </c:pt>
                <c:pt idx="4">
                  <c:v>2010</c:v>
                </c:pt>
                <c:pt idx="5">
                  <c:v>2015</c:v>
                </c:pt>
                <c:pt idx="6">
                  <c:v>2016</c:v>
                </c:pt>
              </c:numCache>
            </c:numRef>
          </c:cat>
          <c:val>
            <c:numRef>
              <c:f>Data!$C$61:$M$61</c:f>
              <c:numCache>
                <c:formatCode>0.0</c:formatCode>
                <c:ptCount val="7"/>
                <c:pt idx="0">
                  <c:v>4.8356477543733902</c:v>
                </c:pt>
                <c:pt idx="1">
                  <c:v>5.6911802347279163</c:v>
                </c:pt>
                <c:pt idx="2">
                  <c:v>6.6806147705404078</c:v>
                </c:pt>
                <c:pt idx="3">
                  <c:v>7.8338964488395</c:v>
                </c:pt>
                <c:pt idx="4">
                  <c:v>9.1932873544324192</c:v>
                </c:pt>
                <c:pt idx="5">
                  <c:v>10.766024853915299</c:v>
                </c:pt>
                <c:pt idx="6">
                  <c:v>11.113660591712399</c:v>
                </c:pt>
              </c:numCache>
            </c:numRef>
          </c:val>
          <c:smooth val="0"/>
          <c:extLst>
            <c:ext xmlns:c16="http://schemas.microsoft.com/office/drawing/2014/chart" uri="{C3380CC4-5D6E-409C-BE32-E72D297353CC}">
              <c16:uniqueId val="{00000002-615A-4D60-BDCD-30A06C4D25B0}"/>
            </c:ext>
          </c:extLst>
        </c:ser>
        <c:ser>
          <c:idx val="3"/>
          <c:order val="3"/>
          <c:tx>
            <c:strRef>
              <c:f>Data!$B$62</c:f>
              <c:strCache>
                <c:ptCount val="1"/>
                <c:pt idx="0">
                  <c:v>Obesity Women</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Data!$C$58:$M$58</c:f>
              <c:numCache>
                <c:formatCode>General</c:formatCode>
                <c:ptCount val="7"/>
                <c:pt idx="0">
                  <c:v>1990</c:v>
                </c:pt>
                <c:pt idx="1">
                  <c:v>1995</c:v>
                </c:pt>
                <c:pt idx="2">
                  <c:v>2000</c:v>
                </c:pt>
                <c:pt idx="3">
                  <c:v>2005</c:v>
                </c:pt>
                <c:pt idx="4">
                  <c:v>2010</c:v>
                </c:pt>
                <c:pt idx="5">
                  <c:v>2015</c:v>
                </c:pt>
                <c:pt idx="6">
                  <c:v>2016</c:v>
                </c:pt>
              </c:numCache>
            </c:numRef>
          </c:cat>
          <c:val>
            <c:numRef>
              <c:f>Data!$C$62:$M$62</c:f>
              <c:numCache>
                <c:formatCode>0.0</c:formatCode>
                <c:ptCount val="7"/>
                <c:pt idx="0">
                  <c:v>8.6095041837468997</c:v>
                </c:pt>
                <c:pt idx="1">
                  <c:v>9.5464463633128496</c:v>
                </c:pt>
                <c:pt idx="2">
                  <c:v>10.6074680251229</c:v>
                </c:pt>
                <c:pt idx="3">
                  <c:v>11.808240388731599</c:v>
                </c:pt>
                <c:pt idx="4">
                  <c:v>13.193910033920201</c:v>
                </c:pt>
                <c:pt idx="5">
                  <c:v>14.741863597529701</c:v>
                </c:pt>
                <c:pt idx="6">
                  <c:v>15.075581564492101</c:v>
                </c:pt>
              </c:numCache>
            </c:numRef>
          </c:val>
          <c:smooth val="0"/>
          <c:extLst>
            <c:ext xmlns:c16="http://schemas.microsoft.com/office/drawing/2014/chart" uri="{C3380CC4-5D6E-409C-BE32-E72D297353CC}">
              <c16:uniqueId val="{00000003-615A-4D60-BDCD-30A06C4D25B0}"/>
            </c:ext>
          </c:extLst>
        </c:ser>
        <c:dLbls>
          <c:showLegendKey val="0"/>
          <c:showVal val="0"/>
          <c:showCatName val="0"/>
          <c:showSerName val="0"/>
          <c:showPercent val="0"/>
          <c:showBubbleSize val="0"/>
        </c:dLbls>
        <c:marker val="1"/>
        <c:smooth val="0"/>
        <c:axId val="277322608"/>
        <c:axId val="277323000"/>
      </c:lineChart>
      <c:catAx>
        <c:axId val="277322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77323000"/>
        <c:crosses val="autoZero"/>
        <c:auto val="1"/>
        <c:lblAlgn val="ctr"/>
        <c:lblOffset val="100"/>
        <c:noMultiLvlLbl val="0"/>
      </c:catAx>
      <c:valAx>
        <c:axId val="277323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a:t>Prevalence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77322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813051899940265E-2"/>
          <c:y val="5.8552821621896636E-2"/>
          <c:w val="0.94497632959574207"/>
          <c:h val="0.89403927344877998"/>
        </c:manualLayout>
      </c:layout>
      <c:barChart>
        <c:barDir val="col"/>
        <c:grouping val="clustered"/>
        <c:varyColors val="0"/>
        <c:ser>
          <c:idx val="1"/>
          <c:order val="0"/>
          <c:tx>
            <c:strRef>
              <c:f>'[SOFIA2018_Figure2.xlsx]Data graphs'!$A$3</c:f>
              <c:strCache>
                <c:ptCount val="1"/>
                <c:pt idx="0">
                  <c:v>Food</c:v>
                </c:pt>
              </c:strCache>
            </c:strRef>
          </c:tx>
          <c:spPr>
            <a:solidFill>
              <a:schemeClr val="accent5"/>
            </a:solidFill>
            <a:ln w="12700">
              <a:solidFill>
                <a:schemeClr val="bg2">
                  <a:lumMod val="50000"/>
                </a:schemeClr>
              </a:solidFill>
              <a:prstDash val="solid"/>
            </a:ln>
          </c:spPr>
          <c:invertIfNegative val="0"/>
          <c:cat>
            <c:numRef>
              <c:f>'[SOFIA2018_Figure2.xlsx]Data graphs'!$B$2:$BP$2</c:f>
              <c:numCache>
                <c:formatCode>General</c:formatCode>
                <c:ptCount val="67"/>
                <c:pt idx="0">
                  <c:v>1950</c:v>
                </c:pt>
                <c:pt idx="5">
                  <c:v>1955</c:v>
                </c:pt>
                <c:pt idx="10">
                  <c:v>1960</c:v>
                </c:pt>
                <c:pt idx="15">
                  <c:v>1965</c:v>
                </c:pt>
                <c:pt idx="20">
                  <c:v>1970</c:v>
                </c:pt>
                <c:pt idx="25">
                  <c:v>1975</c:v>
                </c:pt>
                <c:pt idx="30">
                  <c:v>1980</c:v>
                </c:pt>
                <c:pt idx="35">
                  <c:v>1985</c:v>
                </c:pt>
                <c:pt idx="40">
                  <c:v>1990</c:v>
                </c:pt>
                <c:pt idx="45">
                  <c:v>1995</c:v>
                </c:pt>
                <c:pt idx="50">
                  <c:v>2000</c:v>
                </c:pt>
                <c:pt idx="55">
                  <c:v>2005</c:v>
                </c:pt>
                <c:pt idx="60">
                  <c:v>2010</c:v>
                </c:pt>
                <c:pt idx="66">
                  <c:v>2016</c:v>
                </c:pt>
              </c:numCache>
            </c:numRef>
          </c:cat>
          <c:val>
            <c:numRef>
              <c:f>'[SOFIA2018_Figure2.xlsx]Data graphs'!$B$3:$BP$3</c:f>
              <c:numCache>
                <c:formatCode>0.000</c:formatCode>
                <c:ptCount val="67"/>
                <c:pt idx="0">
                  <c:v>16.315283000000001</c:v>
                </c:pt>
                <c:pt idx="1">
                  <c:v>18.487555</c:v>
                </c:pt>
                <c:pt idx="2">
                  <c:v>20.092167</c:v>
                </c:pt>
                <c:pt idx="3">
                  <c:v>20.473922999999999</c:v>
                </c:pt>
                <c:pt idx="4">
                  <c:v>22.147786999999997</c:v>
                </c:pt>
                <c:pt idx="5">
                  <c:v>23.365444999999994</c:v>
                </c:pt>
                <c:pt idx="6">
                  <c:v>24.561391999999998</c:v>
                </c:pt>
                <c:pt idx="7">
                  <c:v>25.151015999999998</c:v>
                </c:pt>
                <c:pt idx="8">
                  <c:v>25.405383999999998</c:v>
                </c:pt>
                <c:pt idx="9">
                  <c:v>25.934867999999998</c:v>
                </c:pt>
                <c:pt idx="10">
                  <c:v>26.972917000000002</c:v>
                </c:pt>
                <c:pt idx="11">
                  <c:v>28.314541292207998</c:v>
                </c:pt>
                <c:pt idx="12">
                  <c:v>29.394838120300999</c:v>
                </c:pt>
                <c:pt idx="13">
                  <c:v>30.808676644887001</c:v>
                </c:pt>
                <c:pt idx="14">
                  <c:v>31.671085492063</c:v>
                </c:pt>
                <c:pt idx="15">
                  <c:v>33.783031715294996</c:v>
                </c:pt>
                <c:pt idx="16">
                  <c:v>34.772941411828995</c:v>
                </c:pt>
                <c:pt idx="17">
                  <c:v>36.193501460002992</c:v>
                </c:pt>
                <c:pt idx="18">
                  <c:v>37.782867303762998</c:v>
                </c:pt>
                <c:pt idx="19">
                  <c:v>38.428222806606001</c:v>
                </c:pt>
                <c:pt idx="20">
                  <c:v>40.699870912504004</c:v>
                </c:pt>
                <c:pt idx="21">
                  <c:v>41.819137515358008</c:v>
                </c:pt>
                <c:pt idx="22">
                  <c:v>43.926167848627003</c:v>
                </c:pt>
                <c:pt idx="23">
                  <c:v>45.771088866751001</c:v>
                </c:pt>
                <c:pt idx="24">
                  <c:v>46.883607721785012</c:v>
                </c:pt>
                <c:pt idx="25">
                  <c:v>47.717769129457999</c:v>
                </c:pt>
                <c:pt idx="26">
                  <c:v>48.453468256251</c:v>
                </c:pt>
                <c:pt idx="27">
                  <c:v>49.027731357181011</c:v>
                </c:pt>
                <c:pt idx="28">
                  <c:v>50.086390291684992</c:v>
                </c:pt>
                <c:pt idx="29">
                  <c:v>50.019663216412994</c:v>
                </c:pt>
                <c:pt idx="30">
                  <c:v>51.847775478380015</c:v>
                </c:pt>
                <c:pt idx="31">
                  <c:v>54.124311127578004</c:v>
                </c:pt>
                <c:pt idx="32">
                  <c:v>54.565635955603987</c:v>
                </c:pt>
                <c:pt idx="33">
                  <c:v>55.887823117073992</c:v>
                </c:pt>
                <c:pt idx="34">
                  <c:v>58.616684917897011</c:v>
                </c:pt>
                <c:pt idx="35">
                  <c:v>61.022055228136992</c:v>
                </c:pt>
                <c:pt idx="36">
                  <c:v>64.560076640115</c:v>
                </c:pt>
                <c:pt idx="37">
                  <c:v>67.060812415148021</c:v>
                </c:pt>
                <c:pt idx="38">
                  <c:v>68.405747656349007</c:v>
                </c:pt>
                <c:pt idx="39">
                  <c:v>69.825157741306001</c:v>
                </c:pt>
                <c:pt idx="40">
                  <c:v>70.513159140471004</c:v>
                </c:pt>
                <c:pt idx="41">
                  <c:v>68.900371873311016</c:v>
                </c:pt>
                <c:pt idx="42">
                  <c:v>70.437998355307002</c:v>
                </c:pt>
                <c:pt idx="43">
                  <c:v>74.579007027274002</c:v>
                </c:pt>
                <c:pt idx="44">
                  <c:v>79.287682337828016</c:v>
                </c:pt>
                <c:pt idx="45">
                  <c:v>85.994320705782002</c:v>
                </c:pt>
                <c:pt idx="46">
                  <c:v>89.351922386416987</c:v>
                </c:pt>
                <c:pt idx="47">
                  <c:v>91.401779712355989</c:v>
                </c:pt>
                <c:pt idx="48">
                  <c:v>92.470649224252995</c:v>
                </c:pt>
                <c:pt idx="49">
                  <c:v>94.690334630388989</c:v>
                </c:pt>
                <c:pt idx="50">
                  <c:v>96.826707976322012</c:v>
                </c:pt>
                <c:pt idx="51">
                  <c:v>99.204112864034997</c:v>
                </c:pt>
                <c:pt idx="52">
                  <c:v>100.68237733572002</c:v>
                </c:pt>
                <c:pt idx="53">
                  <c:v>103.90662236579901</c:v>
                </c:pt>
                <c:pt idx="54">
                  <c:v>106.81428740554801</c:v>
                </c:pt>
                <c:pt idx="55">
                  <c:v>109.56005165100399</c:v>
                </c:pt>
                <c:pt idx="56">
                  <c:v>114.098245956094</c:v>
                </c:pt>
                <c:pt idx="57">
                  <c:v>116.86088195390701</c:v>
                </c:pt>
                <c:pt idx="58">
                  <c:v>120.377513777627</c:v>
                </c:pt>
                <c:pt idx="59">
                  <c:v>123.28516160541801</c:v>
                </c:pt>
                <c:pt idx="60">
                  <c:v>127.131678188352</c:v>
                </c:pt>
                <c:pt idx="61">
                  <c:v>130.011657208852</c:v>
                </c:pt>
                <c:pt idx="62">
                  <c:v>136.38297056024899</c:v>
                </c:pt>
                <c:pt idx="63">
                  <c:v>140.10794446427201</c:v>
                </c:pt>
                <c:pt idx="64">
                  <c:v>144.84636470800001</c:v>
                </c:pt>
                <c:pt idx="65">
                  <c:v>148.43961794800001</c:v>
                </c:pt>
                <c:pt idx="66">
                  <c:v>151.240730192</c:v>
                </c:pt>
              </c:numCache>
            </c:numRef>
          </c:val>
          <c:extLst>
            <c:ext xmlns:c16="http://schemas.microsoft.com/office/drawing/2014/chart" uri="{C3380CC4-5D6E-409C-BE32-E72D297353CC}">
              <c16:uniqueId val="{00000000-06B4-495B-A34E-AD9689BE4CEF}"/>
            </c:ext>
          </c:extLst>
        </c:ser>
        <c:ser>
          <c:idx val="0"/>
          <c:order val="1"/>
          <c:tx>
            <c:strRef>
              <c:f>'[SOFIA2018_Figure2.xlsx]Data graphs'!$A$4</c:f>
              <c:strCache>
                <c:ptCount val="1"/>
                <c:pt idx="0">
                  <c:v>Non-food uses</c:v>
                </c:pt>
              </c:strCache>
            </c:strRef>
          </c:tx>
          <c:spPr>
            <a:solidFill>
              <a:schemeClr val="accent5">
                <a:lumMod val="50000"/>
              </a:schemeClr>
            </a:solidFill>
            <a:ln w="12700">
              <a:solidFill>
                <a:schemeClr val="tx2">
                  <a:lumMod val="60000"/>
                  <a:lumOff val="40000"/>
                </a:schemeClr>
              </a:solidFill>
              <a:prstDash val="solid"/>
            </a:ln>
          </c:spPr>
          <c:invertIfNegative val="0"/>
          <c:cat>
            <c:numRef>
              <c:f>'[SOFIA2018_Figure2.xlsx]Data graphs'!$B$2:$BP$2</c:f>
              <c:numCache>
                <c:formatCode>General</c:formatCode>
                <c:ptCount val="67"/>
                <c:pt idx="0">
                  <c:v>1950</c:v>
                </c:pt>
                <c:pt idx="5">
                  <c:v>1955</c:v>
                </c:pt>
                <c:pt idx="10">
                  <c:v>1960</c:v>
                </c:pt>
                <c:pt idx="15">
                  <c:v>1965</c:v>
                </c:pt>
                <c:pt idx="20">
                  <c:v>1970</c:v>
                </c:pt>
                <c:pt idx="25">
                  <c:v>1975</c:v>
                </c:pt>
                <c:pt idx="30">
                  <c:v>1980</c:v>
                </c:pt>
                <c:pt idx="35">
                  <c:v>1985</c:v>
                </c:pt>
                <c:pt idx="40">
                  <c:v>1990</c:v>
                </c:pt>
                <c:pt idx="45">
                  <c:v>1995</c:v>
                </c:pt>
                <c:pt idx="50">
                  <c:v>2000</c:v>
                </c:pt>
                <c:pt idx="55">
                  <c:v>2005</c:v>
                </c:pt>
                <c:pt idx="60">
                  <c:v>2010</c:v>
                </c:pt>
                <c:pt idx="66">
                  <c:v>2016</c:v>
                </c:pt>
              </c:numCache>
            </c:numRef>
          </c:cat>
          <c:val>
            <c:numRef>
              <c:f>'[SOFIA2018_Figure2.xlsx]Data graphs'!$B$4:$BP$4</c:f>
              <c:numCache>
                <c:formatCode>0.000</c:formatCode>
                <c:ptCount val="67"/>
                <c:pt idx="0">
                  <c:v>3</c:v>
                </c:pt>
                <c:pt idx="1">
                  <c:v>3.4</c:v>
                </c:pt>
                <c:pt idx="2">
                  <c:v>3.7</c:v>
                </c:pt>
                <c:pt idx="3">
                  <c:v>3.9</c:v>
                </c:pt>
                <c:pt idx="4">
                  <c:v>4.3</c:v>
                </c:pt>
                <c:pt idx="5">
                  <c:v>4.5999999999999996</c:v>
                </c:pt>
                <c:pt idx="6">
                  <c:v>5.0999999999999996</c:v>
                </c:pt>
                <c:pt idx="7">
                  <c:v>5</c:v>
                </c:pt>
                <c:pt idx="8">
                  <c:v>5.3</c:v>
                </c:pt>
                <c:pt idx="9">
                  <c:v>7.3</c:v>
                </c:pt>
                <c:pt idx="10">
                  <c:v>8.6</c:v>
                </c:pt>
                <c:pt idx="11">
                  <c:v>10.918580707792001</c:v>
                </c:pt>
                <c:pt idx="12">
                  <c:v>13.227806879698999</c:v>
                </c:pt>
                <c:pt idx="13">
                  <c:v>13.046222355113001</c:v>
                </c:pt>
                <c:pt idx="14">
                  <c:v>16.856168507936999</c:v>
                </c:pt>
                <c:pt idx="15">
                  <c:v>15.895923284705001</c:v>
                </c:pt>
                <c:pt idx="16">
                  <c:v>18.823769588171</c:v>
                </c:pt>
                <c:pt idx="17">
                  <c:v>20.803303539997</c:v>
                </c:pt>
                <c:pt idx="18">
                  <c:v>22.688201696237002</c:v>
                </c:pt>
                <c:pt idx="19">
                  <c:v>20.721302193394003</c:v>
                </c:pt>
                <c:pt idx="20">
                  <c:v>24.686131087496001</c:v>
                </c:pt>
                <c:pt idx="21">
                  <c:v>23.710220484641997</c:v>
                </c:pt>
                <c:pt idx="22">
                  <c:v>17.639088151372999</c:v>
                </c:pt>
                <c:pt idx="23">
                  <c:v>16.466166133249001</c:v>
                </c:pt>
                <c:pt idx="24">
                  <c:v>18.718075278215</c:v>
                </c:pt>
                <c:pt idx="25">
                  <c:v>17.753705870541999</c:v>
                </c:pt>
                <c:pt idx="26">
                  <c:v>20.520324743749001</c:v>
                </c:pt>
                <c:pt idx="27">
                  <c:v>18.998357642818998</c:v>
                </c:pt>
                <c:pt idx="28">
                  <c:v>20.161017708315001</c:v>
                </c:pt>
                <c:pt idx="29">
                  <c:v>20.822268783587003</c:v>
                </c:pt>
                <c:pt idx="30">
                  <c:v>20.089134521619997</c:v>
                </c:pt>
                <c:pt idx="31">
                  <c:v>20.553073872421997</c:v>
                </c:pt>
                <c:pt idx="32">
                  <c:v>22.231734044395999</c:v>
                </c:pt>
                <c:pt idx="33">
                  <c:v>21.402745882925998</c:v>
                </c:pt>
                <c:pt idx="34">
                  <c:v>25.001326082102999</c:v>
                </c:pt>
                <c:pt idx="35">
                  <c:v>25.255110771862999</c:v>
                </c:pt>
                <c:pt idx="36">
                  <c:v>28.365877359885001</c:v>
                </c:pt>
                <c:pt idx="37">
                  <c:v>27.879584584851997</c:v>
                </c:pt>
                <c:pt idx="38">
                  <c:v>31.127441343651</c:v>
                </c:pt>
                <c:pt idx="39">
                  <c:v>30.827687258694002</c:v>
                </c:pt>
                <c:pt idx="40">
                  <c:v>27.252209859529</c:v>
                </c:pt>
                <c:pt idx="41">
                  <c:v>28.548526126689001</c:v>
                </c:pt>
                <c:pt idx="42">
                  <c:v>30.194551644693004</c:v>
                </c:pt>
                <c:pt idx="43">
                  <c:v>29.825385972726</c:v>
                </c:pt>
                <c:pt idx="44">
                  <c:v>33.701466662171995</c:v>
                </c:pt>
                <c:pt idx="45">
                  <c:v>30.749297294218</c:v>
                </c:pt>
                <c:pt idx="46">
                  <c:v>31.018561613583</c:v>
                </c:pt>
                <c:pt idx="47">
                  <c:v>29.016509287643999</c:v>
                </c:pt>
                <c:pt idx="48">
                  <c:v>21.703254775747002</c:v>
                </c:pt>
                <c:pt idx="49">
                  <c:v>27.643546369610998</c:v>
                </c:pt>
                <c:pt idx="50">
                  <c:v>29.141786023678002</c:v>
                </c:pt>
                <c:pt idx="51">
                  <c:v>26.178352535965001</c:v>
                </c:pt>
                <c:pt idx="52">
                  <c:v>27.163448424279999</c:v>
                </c:pt>
                <c:pt idx="53">
                  <c:v>23.296791734200998</c:v>
                </c:pt>
                <c:pt idx="54">
                  <c:v>27.937615894451998</c:v>
                </c:pt>
                <c:pt idx="55">
                  <c:v>27.203001329996003</c:v>
                </c:pt>
                <c:pt idx="56">
                  <c:v>23.323986398906001</c:v>
                </c:pt>
                <c:pt idx="57">
                  <c:v>23.528368212093</c:v>
                </c:pt>
                <c:pt idx="58">
                  <c:v>22.009296408372997</c:v>
                </c:pt>
                <c:pt idx="59">
                  <c:v>21.588231987581999</c:v>
                </c:pt>
                <c:pt idx="60">
                  <c:v>19.645333050647999</c:v>
                </c:pt>
                <c:pt idx="61">
                  <c:v>23.961572703148001</c:v>
                </c:pt>
                <c:pt idx="62">
                  <c:v>19.579414336751</c:v>
                </c:pt>
                <c:pt idx="63">
                  <c:v>20.619959658728</c:v>
                </c:pt>
                <c:pt idx="64">
                  <c:v>20.025510000000001</c:v>
                </c:pt>
                <c:pt idx="65">
                  <c:v>20.27</c:v>
                </c:pt>
                <c:pt idx="66">
                  <c:v>19.7</c:v>
                </c:pt>
              </c:numCache>
            </c:numRef>
          </c:val>
          <c:extLst>
            <c:ext xmlns:c16="http://schemas.microsoft.com/office/drawing/2014/chart" uri="{C3380CC4-5D6E-409C-BE32-E72D297353CC}">
              <c16:uniqueId val="{00000001-06B4-495B-A34E-AD9689BE4CEF}"/>
            </c:ext>
          </c:extLst>
        </c:ser>
        <c:dLbls>
          <c:showLegendKey val="0"/>
          <c:showVal val="0"/>
          <c:showCatName val="0"/>
          <c:showSerName val="0"/>
          <c:showPercent val="0"/>
          <c:showBubbleSize val="0"/>
        </c:dLbls>
        <c:gapWidth val="0"/>
        <c:axId val="277323392"/>
        <c:axId val="277323784"/>
      </c:barChart>
      <c:lineChart>
        <c:grouping val="standard"/>
        <c:varyColors val="0"/>
        <c:ser>
          <c:idx val="2"/>
          <c:order val="2"/>
          <c:tx>
            <c:strRef>
              <c:f>'[SOFIA2018_Figure2.xlsx]Data graphs'!$A$5</c:f>
              <c:strCache>
                <c:ptCount val="1"/>
                <c:pt idx="0">
                  <c:v>Population</c:v>
                </c:pt>
              </c:strCache>
            </c:strRef>
          </c:tx>
          <c:spPr>
            <a:ln w="66675">
              <a:solidFill>
                <a:srgbClr val="92D050"/>
              </a:solidFill>
              <a:prstDash val="solid"/>
            </a:ln>
          </c:spPr>
          <c:marker>
            <c:symbol val="none"/>
          </c:marker>
          <c:cat>
            <c:numRef>
              <c:f>'[SOFIA2018_Figure2.xlsx]Data graphs'!$B$2:$BP$2</c:f>
              <c:numCache>
                <c:formatCode>General</c:formatCode>
                <c:ptCount val="67"/>
                <c:pt idx="0">
                  <c:v>1950</c:v>
                </c:pt>
                <c:pt idx="5">
                  <c:v>1955</c:v>
                </c:pt>
                <c:pt idx="10">
                  <c:v>1960</c:v>
                </c:pt>
                <c:pt idx="15">
                  <c:v>1965</c:v>
                </c:pt>
                <c:pt idx="20">
                  <c:v>1970</c:v>
                </c:pt>
                <c:pt idx="25">
                  <c:v>1975</c:v>
                </c:pt>
                <c:pt idx="30">
                  <c:v>1980</c:v>
                </c:pt>
                <c:pt idx="35">
                  <c:v>1985</c:v>
                </c:pt>
                <c:pt idx="40">
                  <c:v>1990</c:v>
                </c:pt>
                <c:pt idx="45">
                  <c:v>1995</c:v>
                </c:pt>
                <c:pt idx="50">
                  <c:v>2000</c:v>
                </c:pt>
                <c:pt idx="55">
                  <c:v>2005</c:v>
                </c:pt>
                <c:pt idx="60">
                  <c:v>2010</c:v>
                </c:pt>
                <c:pt idx="66">
                  <c:v>2016</c:v>
                </c:pt>
              </c:numCache>
            </c:numRef>
          </c:cat>
          <c:val>
            <c:numRef>
              <c:f>'[SOFIA2018_Figure2.xlsx]Data graphs'!$B$5:$BP$5</c:f>
              <c:numCache>
                <c:formatCode>0.000</c:formatCode>
                <c:ptCount val="67"/>
                <c:pt idx="0">
                  <c:v>2.5251493119999999</c:v>
                </c:pt>
                <c:pt idx="1">
                  <c:v>2.5718675150000001</c:v>
                </c:pt>
                <c:pt idx="2">
                  <c:v>2.6179403990000001</c:v>
                </c:pt>
                <c:pt idx="3">
                  <c:v>2.6640290099999997</c:v>
                </c:pt>
                <c:pt idx="4">
                  <c:v>2.710677773</c:v>
                </c:pt>
                <c:pt idx="5">
                  <c:v>2.7583145249999999</c:v>
                </c:pt>
                <c:pt idx="6">
                  <c:v>2.8072461479999999</c:v>
                </c:pt>
                <c:pt idx="7">
                  <c:v>2.8576629100000002</c:v>
                </c:pt>
                <c:pt idx="8">
                  <c:v>2.9096513960000001</c:v>
                </c:pt>
                <c:pt idx="9">
                  <c:v>2.963216053</c:v>
                </c:pt>
                <c:pt idx="10">
                  <c:v>3.0183438280000003</c:v>
                </c:pt>
                <c:pt idx="11">
                  <c:v>3.0750731729999998</c:v>
                </c:pt>
                <c:pt idx="12">
                  <c:v>3.1335543620000004</c:v>
                </c:pt>
                <c:pt idx="13">
                  <c:v>3.1940753470000001</c:v>
                </c:pt>
                <c:pt idx="14">
                  <c:v>3.2569885010000004</c:v>
                </c:pt>
                <c:pt idx="15" formatCode="0.00000">
                  <c:v>3.3224951209999998</c:v>
                </c:pt>
                <c:pt idx="16">
                  <c:v>3.3906855230000001</c:v>
                </c:pt>
                <c:pt idx="17">
                  <c:v>3.4613431719999999</c:v>
                </c:pt>
                <c:pt idx="18">
                  <c:v>3.5339669009999999</c:v>
                </c:pt>
                <c:pt idx="19">
                  <c:v>3.6078655129999997</c:v>
                </c:pt>
                <c:pt idx="20">
                  <c:v>3.682487691</c:v>
                </c:pt>
                <c:pt idx="21">
                  <c:v>3.7577346679999999</c:v>
                </c:pt>
                <c:pt idx="22">
                  <c:v>3.833594894</c:v>
                </c:pt>
                <c:pt idx="23">
                  <c:v>3.9097221200000001</c:v>
                </c:pt>
                <c:pt idx="24">
                  <c:v>3.9857337749999999</c:v>
                </c:pt>
                <c:pt idx="25">
                  <c:v>4.061399228</c:v>
                </c:pt>
                <c:pt idx="26">
                  <c:v>4.13654207</c:v>
                </c:pt>
                <c:pt idx="27">
                  <c:v>4.2113224269999998</c:v>
                </c:pt>
                <c:pt idx="28">
                  <c:v>4.2862824469999996</c:v>
                </c:pt>
                <c:pt idx="29">
                  <c:v>4.3621895310000003</c:v>
                </c:pt>
                <c:pt idx="30">
                  <c:v>4.4396324649999999</c:v>
                </c:pt>
                <c:pt idx="31">
                  <c:v>4.5186020420000004</c:v>
                </c:pt>
                <c:pt idx="32">
                  <c:v>4.5990033739999996</c:v>
                </c:pt>
                <c:pt idx="33">
                  <c:v>4.6812105080000004</c:v>
                </c:pt>
                <c:pt idx="34">
                  <c:v>4.7656575620000003</c:v>
                </c:pt>
                <c:pt idx="35">
                  <c:v>4.8525405690000003</c:v>
                </c:pt>
                <c:pt idx="36">
                  <c:v>4.942056118</c:v>
                </c:pt>
                <c:pt idx="37">
                  <c:v>5.0338049439999999</c:v>
                </c:pt>
                <c:pt idx="38">
                  <c:v>5.1266326940000004</c:v>
                </c:pt>
                <c:pt idx="39">
                  <c:v>5.2189780190000006</c:v>
                </c:pt>
                <c:pt idx="40">
                  <c:v>5.3096676990000002</c:v>
                </c:pt>
                <c:pt idx="41">
                  <c:v>5.3983287529999995</c:v>
                </c:pt>
                <c:pt idx="42">
                  <c:v>5.4851152759999993</c:v>
                </c:pt>
                <c:pt idx="43">
                  <c:v>5.5700453799999998</c:v>
                </c:pt>
                <c:pt idx="44">
                  <c:v>5.6533158930000003</c:v>
                </c:pt>
                <c:pt idx="45">
                  <c:v>5.7351230839999996</c:v>
                </c:pt>
                <c:pt idx="46">
                  <c:v>5.8153923049999996</c:v>
                </c:pt>
                <c:pt idx="47">
                  <c:v>5.8941551050000003</c:v>
                </c:pt>
                <c:pt idx="48">
                  <c:v>5.9718828249999998</c:v>
                </c:pt>
                <c:pt idx="49">
                  <c:v>6.0492052029999996</c:v>
                </c:pt>
                <c:pt idx="50">
                  <c:v>6.1266221210000005</c:v>
                </c:pt>
                <c:pt idx="51">
                  <c:v>6.2043107390000003</c:v>
                </c:pt>
                <c:pt idx="52">
                  <c:v>6.2823017669999999</c:v>
                </c:pt>
                <c:pt idx="53">
                  <c:v>6.3607646840000003</c:v>
                </c:pt>
                <c:pt idx="54">
                  <c:v>6.4398424079999996</c:v>
                </c:pt>
                <c:pt idx="55">
                  <c:v>6.5196358499999993</c:v>
                </c:pt>
                <c:pt idx="56">
                  <c:v>6.6002202470000002</c:v>
                </c:pt>
                <c:pt idx="57">
                  <c:v>6.6816073200000003</c:v>
                </c:pt>
                <c:pt idx="58">
                  <c:v>6.763732879</c:v>
                </c:pt>
                <c:pt idx="59">
                  <c:v>6.846479521</c:v>
                </c:pt>
                <c:pt idx="60" formatCode="#,##0.0#0">
                  <c:v>6.9297250429999995</c:v>
                </c:pt>
                <c:pt idx="61">
                  <c:v>7.0134270519999999</c:v>
                </c:pt>
                <c:pt idx="62">
                  <c:v>7.0975004529999994</c:v>
                </c:pt>
                <c:pt idx="63">
                  <c:v>7.1817151390000005</c:v>
                </c:pt>
                <c:pt idx="64">
                  <c:v>7.2657859460000003</c:v>
                </c:pt>
                <c:pt idx="65">
                  <c:v>7.3494720990000006</c:v>
                </c:pt>
                <c:pt idx="66">
                  <c:v>7.4326632750000003</c:v>
                </c:pt>
              </c:numCache>
            </c:numRef>
          </c:val>
          <c:smooth val="0"/>
          <c:extLst>
            <c:ext xmlns:c16="http://schemas.microsoft.com/office/drawing/2014/chart" uri="{C3380CC4-5D6E-409C-BE32-E72D297353CC}">
              <c16:uniqueId val="{00000002-06B4-495B-A34E-AD9689BE4CEF}"/>
            </c:ext>
          </c:extLst>
        </c:ser>
        <c:ser>
          <c:idx val="3"/>
          <c:order val="3"/>
          <c:tx>
            <c:strRef>
              <c:f>'[SOFIA2018_Figure2.xlsx]Data graphs'!$A$6</c:f>
              <c:strCache>
                <c:ptCount val="1"/>
                <c:pt idx="0">
                  <c:v>Apparent consumption</c:v>
                </c:pt>
              </c:strCache>
            </c:strRef>
          </c:tx>
          <c:spPr>
            <a:ln w="57150">
              <a:solidFill>
                <a:srgbClr val="C00000"/>
              </a:solidFill>
              <a:prstDash val="solid"/>
            </a:ln>
          </c:spPr>
          <c:marker>
            <c:symbol val="none"/>
          </c:marker>
          <c:cat>
            <c:numRef>
              <c:f>'[SOFIA2018_Figure2.xlsx]Data graphs'!$B$2:$BP$2</c:f>
              <c:numCache>
                <c:formatCode>General</c:formatCode>
                <c:ptCount val="67"/>
                <c:pt idx="0">
                  <c:v>1950</c:v>
                </c:pt>
                <c:pt idx="5">
                  <c:v>1955</c:v>
                </c:pt>
                <c:pt idx="10">
                  <c:v>1960</c:v>
                </c:pt>
                <c:pt idx="15">
                  <c:v>1965</c:v>
                </c:pt>
                <c:pt idx="20">
                  <c:v>1970</c:v>
                </c:pt>
                <c:pt idx="25">
                  <c:v>1975</c:v>
                </c:pt>
                <c:pt idx="30">
                  <c:v>1980</c:v>
                </c:pt>
                <c:pt idx="35">
                  <c:v>1985</c:v>
                </c:pt>
                <c:pt idx="40">
                  <c:v>1990</c:v>
                </c:pt>
                <c:pt idx="45">
                  <c:v>1995</c:v>
                </c:pt>
                <c:pt idx="50">
                  <c:v>2000</c:v>
                </c:pt>
                <c:pt idx="55">
                  <c:v>2005</c:v>
                </c:pt>
                <c:pt idx="60">
                  <c:v>2010</c:v>
                </c:pt>
                <c:pt idx="66">
                  <c:v>2016</c:v>
                </c:pt>
              </c:numCache>
            </c:numRef>
          </c:cat>
          <c:val>
            <c:numRef>
              <c:f>'[SOFIA2018_Figure2.xlsx]Data graphs'!$B$6:$BP$6</c:f>
              <c:numCache>
                <c:formatCode>0.0</c:formatCode>
                <c:ptCount val="67"/>
                <c:pt idx="0">
                  <c:v>6.4611161496338481</c:v>
                </c:pt>
                <c:pt idx="1">
                  <c:v>7.1883776641581791</c:v>
                </c:pt>
                <c:pt idx="2">
                  <c:v>7.6747992458784768</c:v>
                </c:pt>
                <c:pt idx="3">
                  <c:v>7.6853228411352781</c:v>
                </c:pt>
                <c:pt idx="4">
                  <c:v>8.1705716631483956</c:v>
                </c:pt>
                <c:pt idx="5">
                  <c:v>8.470913954238048</c:v>
                </c:pt>
                <c:pt idx="6">
                  <c:v>8.7492833563948658</c:v>
                </c:pt>
                <c:pt idx="7">
                  <c:v>8.801253609019966</c:v>
                </c:pt>
                <c:pt idx="8">
                  <c:v>8.7314184905194043</c:v>
                </c:pt>
                <c:pt idx="9">
                  <c:v>8.7522703495559107</c:v>
                </c:pt>
                <c:pt idx="10">
                  <c:v>8.9363301654976333</c:v>
                </c:pt>
                <c:pt idx="11">
                  <c:v>9.20776179923703</c:v>
                </c:pt>
                <c:pt idx="12">
                  <c:v>9.380669592577183</c:v>
                </c:pt>
                <c:pt idx="13">
                  <c:v>9.6455697808831307</c:v>
                </c:pt>
                <c:pt idx="14">
                  <c:v>9.7240397018101099</c:v>
                </c:pt>
                <c:pt idx="15">
                  <c:v>10.167970300924633</c:v>
                </c:pt>
                <c:pt idx="16">
                  <c:v>10.255430996461948</c:v>
                </c:pt>
                <c:pt idx="17">
                  <c:v>10.45649034536209</c:v>
                </c:pt>
                <c:pt idx="18">
                  <c:v>10.691347248632027</c:v>
                </c:pt>
                <c:pt idx="19">
                  <c:v>10.651234827944654</c:v>
                </c:pt>
                <c:pt idx="20">
                  <c:v>11.052276158851662</c:v>
                </c:pt>
                <c:pt idx="21">
                  <c:v>11.128815951663677</c:v>
                </c:pt>
                <c:pt idx="22">
                  <c:v>11.458218477225206</c:v>
                </c:pt>
                <c:pt idx="23">
                  <c:v>11.706992840389127</c:v>
                </c:pt>
                <c:pt idx="24">
                  <c:v>11.762854813800255</c:v>
                </c:pt>
                <c:pt idx="25">
                  <c:v>11.749095927453601</c:v>
                </c:pt>
                <c:pt idx="26">
                  <c:v>11.713519997211343</c:v>
                </c:pt>
                <c:pt idx="27">
                  <c:v>11.641884991481565</c:v>
                </c:pt>
                <c:pt idx="28">
                  <c:v>11.685275273154438</c:v>
                </c:pt>
                <c:pt idx="29">
                  <c:v>11.466641433378149</c:v>
                </c:pt>
                <c:pt idx="30">
                  <c:v>11.678393625401155</c:v>
                </c:pt>
                <c:pt idx="31">
                  <c:v>11.978109739361287</c:v>
                </c:pt>
                <c:pt idx="32">
                  <c:v>11.864665345558407</c:v>
                </c:pt>
                <c:pt idx="33">
                  <c:v>11.938754521200009</c:v>
                </c:pt>
                <c:pt idx="34">
                  <c:v>12.29981049945548</c:v>
                </c:pt>
                <c:pt idx="35">
                  <c:v>12.57527976540179</c:v>
                </c:pt>
                <c:pt idx="36">
                  <c:v>13.063404198299919</c:v>
                </c:pt>
                <c:pt idx="37">
                  <c:v>13.322091968438423</c:v>
                </c:pt>
                <c:pt idx="38">
                  <c:v>13.343212151010599</c:v>
                </c:pt>
                <c:pt idx="39">
                  <c:v>13.379086381874641</c:v>
                </c:pt>
                <c:pt idx="40">
                  <c:v>13.280145413572896</c:v>
                </c:pt>
                <c:pt idx="41">
                  <c:v>12.763278234031446</c:v>
                </c:pt>
                <c:pt idx="42">
                  <c:v>12.841662355485383</c:v>
                </c:pt>
                <c:pt idx="43">
                  <c:v>13.38929971649064</c:v>
                </c:pt>
                <c:pt idx="44">
                  <c:v>14.024987076346276</c:v>
                </c:pt>
                <c:pt idx="45">
                  <c:v>14.994328708601088</c:v>
                </c:pt>
                <c:pt idx="46">
                  <c:v>15.364728241909553</c:v>
                </c:pt>
                <c:pt idx="47">
                  <c:v>15.507189424794749</c:v>
                </c:pt>
                <c:pt idx="48">
                  <c:v>15.484337508623673</c:v>
                </c:pt>
                <c:pt idx="49">
                  <c:v>15.653351382993081</c:v>
                </c:pt>
                <c:pt idx="50">
                  <c:v>15.804256581197103</c:v>
                </c:pt>
                <c:pt idx="51">
                  <c:v>15.989546145785814</c:v>
                </c:pt>
                <c:pt idx="52">
                  <c:v>16.026351657379724</c:v>
                </c:pt>
                <c:pt idx="53">
                  <c:v>16.335555161656568</c:v>
                </c:pt>
                <c:pt idx="54">
                  <c:v>16.586475357355983</c:v>
                </c:pt>
                <c:pt idx="55">
                  <c:v>16.804627462591181</c:v>
                </c:pt>
                <c:pt idx="56">
                  <c:v>17.287036142158303</c:v>
                </c:pt>
                <c:pt idx="57">
                  <c:v>17.489935633318094</c:v>
                </c:pt>
                <c:pt idx="58">
                  <c:v>17.797496727195487</c:v>
                </c:pt>
                <c:pt idx="59">
                  <c:v>18.007088347707629</c:v>
                </c:pt>
                <c:pt idx="60">
                  <c:v>18.345847403682047</c:v>
                </c:pt>
                <c:pt idx="61">
                  <c:v>18.537536106799163</c:v>
                </c:pt>
                <c:pt idx="62">
                  <c:v>19.215633935268311</c:v>
                </c:pt>
                <c:pt idx="63">
                  <c:v>19.508981037610603</c:v>
                </c:pt>
                <c:pt idx="64">
                  <c:v>19.935402141559319</c:v>
                </c:pt>
                <c:pt idx="65">
                  <c:v>20.197317024742134</c:v>
                </c:pt>
                <c:pt idx="66">
                  <c:v>20.348120800884793</c:v>
                </c:pt>
              </c:numCache>
            </c:numRef>
          </c:val>
          <c:smooth val="0"/>
          <c:extLst>
            <c:ext xmlns:c16="http://schemas.microsoft.com/office/drawing/2014/chart" uri="{C3380CC4-5D6E-409C-BE32-E72D297353CC}">
              <c16:uniqueId val="{00000003-06B4-495B-A34E-AD9689BE4CEF}"/>
            </c:ext>
          </c:extLst>
        </c:ser>
        <c:dLbls>
          <c:showLegendKey val="0"/>
          <c:showVal val="0"/>
          <c:showCatName val="0"/>
          <c:showSerName val="0"/>
          <c:showPercent val="0"/>
          <c:showBubbleSize val="0"/>
        </c:dLbls>
        <c:marker val="1"/>
        <c:smooth val="0"/>
        <c:axId val="277324176"/>
        <c:axId val="277324568"/>
      </c:lineChart>
      <c:catAx>
        <c:axId val="277323392"/>
        <c:scaling>
          <c:orientation val="minMax"/>
        </c:scaling>
        <c:delete val="0"/>
        <c:axPos val="b"/>
        <c:numFmt formatCode="General" sourceLinked="1"/>
        <c:majorTickMark val="cross"/>
        <c:minorTickMark val="none"/>
        <c:tickLblPos val="nextTo"/>
        <c:spPr>
          <a:ln w="3175">
            <a:solidFill>
              <a:srgbClr val="969696"/>
            </a:solidFill>
            <a:prstDash val="solid"/>
          </a:ln>
        </c:spPr>
        <c:txPr>
          <a:bodyPr rot="0" vert="horz"/>
          <a:lstStyle/>
          <a:p>
            <a:pPr>
              <a:defRPr/>
            </a:pPr>
            <a:endParaRPr lang="en-US"/>
          </a:p>
        </c:txPr>
        <c:crossAx val="277323784"/>
        <c:crosses val="autoZero"/>
        <c:auto val="0"/>
        <c:lblAlgn val="ctr"/>
        <c:lblOffset val="100"/>
        <c:tickLblSkip val="1"/>
        <c:tickMarkSkip val="5"/>
        <c:noMultiLvlLbl val="0"/>
      </c:catAx>
      <c:valAx>
        <c:axId val="277323784"/>
        <c:scaling>
          <c:orientation val="minMax"/>
          <c:max val="160"/>
          <c:min val="0"/>
        </c:scaling>
        <c:delete val="1"/>
        <c:axPos val="l"/>
        <c:majorGridlines>
          <c:spPr>
            <a:ln w="12700">
              <a:solidFill>
                <a:srgbClr val="C0C0C0"/>
              </a:solidFill>
              <a:prstDash val="solid"/>
            </a:ln>
          </c:spPr>
        </c:majorGridlines>
        <c:numFmt formatCode="0" sourceLinked="0"/>
        <c:majorTickMark val="cross"/>
        <c:minorTickMark val="none"/>
        <c:tickLblPos val="nextTo"/>
        <c:crossAx val="277323392"/>
        <c:crosses val="autoZero"/>
        <c:crossBetween val="between"/>
        <c:majorUnit val="20"/>
      </c:valAx>
      <c:catAx>
        <c:axId val="277324176"/>
        <c:scaling>
          <c:orientation val="minMax"/>
        </c:scaling>
        <c:delete val="1"/>
        <c:axPos val="b"/>
        <c:numFmt formatCode="General" sourceLinked="1"/>
        <c:majorTickMark val="out"/>
        <c:minorTickMark val="none"/>
        <c:tickLblPos val="none"/>
        <c:crossAx val="277324568"/>
        <c:crosses val="autoZero"/>
        <c:auto val="0"/>
        <c:lblAlgn val="ctr"/>
        <c:lblOffset val="100"/>
        <c:noMultiLvlLbl val="0"/>
      </c:catAx>
      <c:valAx>
        <c:axId val="277324568"/>
        <c:scaling>
          <c:orientation val="minMax"/>
          <c:max val="24"/>
          <c:min val="0"/>
        </c:scaling>
        <c:delete val="0"/>
        <c:axPos val="r"/>
        <c:numFmt formatCode="0" sourceLinked="0"/>
        <c:majorTickMark val="cross"/>
        <c:minorTickMark val="none"/>
        <c:tickLblPos val="nextTo"/>
        <c:spPr>
          <a:ln w="3175">
            <a:solidFill>
              <a:srgbClr val="969696"/>
            </a:solidFill>
            <a:prstDash val="solid"/>
          </a:ln>
        </c:spPr>
        <c:txPr>
          <a:bodyPr rot="0" vert="horz"/>
          <a:lstStyle/>
          <a:p>
            <a:pPr>
              <a:defRPr/>
            </a:pPr>
            <a:endParaRPr lang="en-US"/>
          </a:p>
        </c:txPr>
        <c:crossAx val="277324176"/>
        <c:crosses val="max"/>
        <c:crossBetween val="between"/>
        <c:majorUnit val="3"/>
      </c:valAx>
      <c:spPr>
        <a:noFill/>
        <a:ln w="25400">
          <a:noFill/>
        </a:ln>
      </c:spPr>
    </c:plotArea>
    <c:plotVisOnly val="1"/>
    <c:dispBlanksAs val="gap"/>
    <c:showDLblsOverMax val="0"/>
  </c:chart>
  <c:spPr>
    <a:solidFill>
      <a:srgbClr val="FFFFFF"/>
    </a:solidFill>
    <a:ln w="3175">
      <a:noFill/>
      <a:prstDash val="solid"/>
    </a:ln>
  </c:spPr>
  <c:txPr>
    <a:bodyPr/>
    <a:lstStyle/>
    <a:p>
      <a:pPr>
        <a:defRPr sz="1600" b="0" i="0" u="none" strike="noStrike" baseline="0">
          <a:solidFill>
            <a:srgbClr val="000000"/>
          </a:solidFill>
          <a:latin typeface="+mn-lt"/>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813051899940265E-2"/>
          <c:y val="5.8552821621896636E-2"/>
          <c:w val="0.94497632959574207"/>
          <c:h val="0.89403927344877998"/>
        </c:manualLayout>
      </c:layout>
      <c:barChart>
        <c:barDir val="col"/>
        <c:grouping val="clustered"/>
        <c:varyColors val="0"/>
        <c:ser>
          <c:idx val="1"/>
          <c:order val="0"/>
          <c:tx>
            <c:strRef>
              <c:f>'[SOFIA2018_Figure2.xlsx]Data graphs'!$A$3</c:f>
              <c:strCache>
                <c:ptCount val="1"/>
                <c:pt idx="0">
                  <c:v>Food</c:v>
                </c:pt>
              </c:strCache>
            </c:strRef>
          </c:tx>
          <c:spPr>
            <a:solidFill>
              <a:schemeClr val="tx2">
                <a:lumMod val="60000"/>
                <a:lumOff val="40000"/>
              </a:schemeClr>
            </a:solidFill>
            <a:ln w="12700">
              <a:noFill/>
              <a:prstDash val="solid"/>
            </a:ln>
          </c:spPr>
          <c:invertIfNegative val="0"/>
          <c:cat>
            <c:numRef>
              <c:f>'[SOFIA2018_Figure2.xlsx]Data graphs'!$B$2:$BP$2</c:f>
              <c:numCache>
                <c:formatCode>General</c:formatCode>
                <c:ptCount val="67"/>
                <c:pt idx="0">
                  <c:v>1950</c:v>
                </c:pt>
                <c:pt idx="5">
                  <c:v>1955</c:v>
                </c:pt>
                <c:pt idx="10">
                  <c:v>1960</c:v>
                </c:pt>
                <c:pt idx="15">
                  <c:v>1965</c:v>
                </c:pt>
                <c:pt idx="20">
                  <c:v>1970</c:v>
                </c:pt>
                <c:pt idx="25">
                  <c:v>1975</c:v>
                </c:pt>
                <c:pt idx="30">
                  <c:v>1980</c:v>
                </c:pt>
                <c:pt idx="35">
                  <c:v>1985</c:v>
                </c:pt>
                <c:pt idx="40">
                  <c:v>1990</c:v>
                </c:pt>
                <c:pt idx="45">
                  <c:v>1995</c:v>
                </c:pt>
                <c:pt idx="50">
                  <c:v>2000</c:v>
                </c:pt>
                <c:pt idx="55">
                  <c:v>2005</c:v>
                </c:pt>
                <c:pt idx="60">
                  <c:v>2010</c:v>
                </c:pt>
                <c:pt idx="66">
                  <c:v>2016</c:v>
                </c:pt>
              </c:numCache>
            </c:numRef>
          </c:cat>
          <c:val>
            <c:numRef>
              <c:f>'[SOFIA2018_Figure2.xlsx]Data graphs'!$B$3:$BP$3</c:f>
              <c:numCache>
                <c:formatCode>0.000</c:formatCode>
                <c:ptCount val="67"/>
                <c:pt idx="0">
                  <c:v>16.315283000000001</c:v>
                </c:pt>
                <c:pt idx="1">
                  <c:v>18.487555</c:v>
                </c:pt>
                <c:pt idx="2">
                  <c:v>20.092167</c:v>
                </c:pt>
                <c:pt idx="3">
                  <c:v>20.473922999999999</c:v>
                </c:pt>
                <c:pt idx="4">
                  <c:v>22.147786999999997</c:v>
                </c:pt>
                <c:pt idx="5">
                  <c:v>23.365444999999994</c:v>
                </c:pt>
                <c:pt idx="6">
                  <c:v>24.561391999999998</c:v>
                </c:pt>
                <c:pt idx="7">
                  <c:v>25.151015999999998</c:v>
                </c:pt>
                <c:pt idx="8">
                  <c:v>25.405383999999998</c:v>
                </c:pt>
                <c:pt idx="9">
                  <c:v>25.934867999999998</c:v>
                </c:pt>
                <c:pt idx="10">
                  <c:v>26.972917000000002</c:v>
                </c:pt>
                <c:pt idx="11">
                  <c:v>28.314541292207998</c:v>
                </c:pt>
                <c:pt idx="12">
                  <c:v>29.394838120300999</c:v>
                </c:pt>
                <c:pt idx="13">
                  <c:v>30.808676644887001</c:v>
                </c:pt>
                <c:pt idx="14">
                  <c:v>31.671085492063</c:v>
                </c:pt>
                <c:pt idx="15">
                  <c:v>33.783031715294996</c:v>
                </c:pt>
                <c:pt idx="16">
                  <c:v>34.772941411828995</c:v>
                </c:pt>
                <c:pt idx="17">
                  <c:v>36.193501460002992</c:v>
                </c:pt>
                <c:pt idx="18">
                  <c:v>37.782867303762998</c:v>
                </c:pt>
                <c:pt idx="19">
                  <c:v>38.428222806606001</c:v>
                </c:pt>
                <c:pt idx="20">
                  <c:v>40.699870912504004</c:v>
                </c:pt>
                <c:pt idx="21">
                  <c:v>41.819137515358008</c:v>
                </c:pt>
                <c:pt idx="22">
                  <c:v>43.926167848627003</c:v>
                </c:pt>
                <c:pt idx="23">
                  <c:v>45.771088866751001</c:v>
                </c:pt>
                <c:pt idx="24">
                  <c:v>46.883607721785012</c:v>
                </c:pt>
                <c:pt idx="25">
                  <c:v>47.717769129457999</c:v>
                </c:pt>
                <c:pt idx="26">
                  <c:v>48.453468256251</c:v>
                </c:pt>
                <c:pt idx="27">
                  <c:v>49.027731357181011</c:v>
                </c:pt>
                <c:pt idx="28">
                  <c:v>50.086390291684992</c:v>
                </c:pt>
                <c:pt idx="29">
                  <c:v>50.019663216412994</c:v>
                </c:pt>
                <c:pt idx="30">
                  <c:v>51.847775478380015</c:v>
                </c:pt>
                <c:pt idx="31">
                  <c:v>54.124311127578004</c:v>
                </c:pt>
                <c:pt idx="32">
                  <c:v>54.565635955603987</c:v>
                </c:pt>
                <c:pt idx="33">
                  <c:v>55.887823117073992</c:v>
                </c:pt>
                <c:pt idx="34">
                  <c:v>58.616684917897011</c:v>
                </c:pt>
                <c:pt idx="35">
                  <c:v>61.022055228136992</c:v>
                </c:pt>
                <c:pt idx="36">
                  <c:v>64.560076640115</c:v>
                </c:pt>
                <c:pt idx="37">
                  <c:v>67.060812415148021</c:v>
                </c:pt>
                <c:pt idx="38">
                  <c:v>68.405747656349007</c:v>
                </c:pt>
                <c:pt idx="39">
                  <c:v>69.825157741306001</c:v>
                </c:pt>
                <c:pt idx="40">
                  <c:v>70.513159140471004</c:v>
                </c:pt>
                <c:pt idx="41">
                  <c:v>68.900371873311016</c:v>
                </c:pt>
                <c:pt idx="42">
                  <c:v>70.437998355307002</c:v>
                </c:pt>
                <c:pt idx="43">
                  <c:v>74.579007027274002</c:v>
                </c:pt>
                <c:pt idx="44">
                  <c:v>79.287682337828016</c:v>
                </c:pt>
                <c:pt idx="45">
                  <c:v>85.994320705782002</c:v>
                </c:pt>
                <c:pt idx="46">
                  <c:v>89.351922386416987</c:v>
                </c:pt>
                <c:pt idx="47">
                  <c:v>91.401779712355989</c:v>
                </c:pt>
                <c:pt idx="48">
                  <c:v>92.470649224252995</c:v>
                </c:pt>
                <c:pt idx="49">
                  <c:v>94.690334630388989</c:v>
                </c:pt>
                <c:pt idx="50">
                  <c:v>96.826707976322012</c:v>
                </c:pt>
                <c:pt idx="51">
                  <c:v>99.204112864034997</c:v>
                </c:pt>
                <c:pt idx="52">
                  <c:v>100.68237733572002</c:v>
                </c:pt>
                <c:pt idx="53">
                  <c:v>103.90662236579901</c:v>
                </c:pt>
                <c:pt idx="54">
                  <c:v>106.81428740554801</c:v>
                </c:pt>
                <c:pt idx="55">
                  <c:v>109.56005165100399</c:v>
                </c:pt>
                <c:pt idx="56">
                  <c:v>114.098245956094</c:v>
                </c:pt>
                <c:pt idx="57">
                  <c:v>116.86088195390701</c:v>
                </c:pt>
                <c:pt idx="58">
                  <c:v>120.377513777627</c:v>
                </c:pt>
                <c:pt idx="59">
                  <c:v>123.28516160541801</c:v>
                </c:pt>
                <c:pt idx="60">
                  <c:v>127.131678188352</c:v>
                </c:pt>
                <c:pt idx="61">
                  <c:v>130.011657208852</c:v>
                </c:pt>
                <c:pt idx="62">
                  <c:v>136.38297056024899</c:v>
                </c:pt>
                <c:pt idx="63">
                  <c:v>140.10794446427201</c:v>
                </c:pt>
                <c:pt idx="64">
                  <c:v>144.84636470800001</c:v>
                </c:pt>
                <c:pt idx="65">
                  <c:v>148.43961794800001</c:v>
                </c:pt>
                <c:pt idx="66">
                  <c:v>151.240730192</c:v>
                </c:pt>
              </c:numCache>
            </c:numRef>
          </c:val>
          <c:extLst>
            <c:ext xmlns:c16="http://schemas.microsoft.com/office/drawing/2014/chart" uri="{C3380CC4-5D6E-409C-BE32-E72D297353CC}">
              <c16:uniqueId val="{00000000-3262-4006-B9F9-19AE3384C257}"/>
            </c:ext>
          </c:extLst>
        </c:ser>
        <c:ser>
          <c:idx val="0"/>
          <c:order val="1"/>
          <c:tx>
            <c:strRef>
              <c:f>'[SOFIA2018_Figure2.xlsx]Data graphs'!$A$4</c:f>
              <c:strCache>
                <c:ptCount val="1"/>
                <c:pt idx="0">
                  <c:v>Non-food uses</c:v>
                </c:pt>
              </c:strCache>
            </c:strRef>
          </c:tx>
          <c:spPr>
            <a:solidFill>
              <a:schemeClr val="accent5">
                <a:lumMod val="50000"/>
              </a:schemeClr>
            </a:solidFill>
            <a:ln w="12700">
              <a:noFill/>
              <a:prstDash val="solid"/>
            </a:ln>
          </c:spPr>
          <c:invertIfNegative val="0"/>
          <c:cat>
            <c:numRef>
              <c:f>'[SOFIA2018_Figure2.xlsx]Data graphs'!$B$2:$BP$2</c:f>
              <c:numCache>
                <c:formatCode>General</c:formatCode>
                <c:ptCount val="67"/>
                <c:pt idx="0">
                  <c:v>1950</c:v>
                </c:pt>
                <c:pt idx="5">
                  <c:v>1955</c:v>
                </c:pt>
                <c:pt idx="10">
                  <c:v>1960</c:v>
                </c:pt>
                <c:pt idx="15">
                  <c:v>1965</c:v>
                </c:pt>
                <c:pt idx="20">
                  <c:v>1970</c:v>
                </c:pt>
                <c:pt idx="25">
                  <c:v>1975</c:v>
                </c:pt>
                <c:pt idx="30">
                  <c:v>1980</c:v>
                </c:pt>
                <c:pt idx="35">
                  <c:v>1985</c:v>
                </c:pt>
                <c:pt idx="40">
                  <c:v>1990</c:v>
                </c:pt>
                <c:pt idx="45">
                  <c:v>1995</c:v>
                </c:pt>
                <c:pt idx="50">
                  <c:v>2000</c:v>
                </c:pt>
                <c:pt idx="55">
                  <c:v>2005</c:v>
                </c:pt>
                <c:pt idx="60">
                  <c:v>2010</c:v>
                </c:pt>
                <c:pt idx="66">
                  <c:v>2016</c:v>
                </c:pt>
              </c:numCache>
            </c:numRef>
          </c:cat>
          <c:val>
            <c:numRef>
              <c:f>'[SOFIA2018_Figure2.xlsx]Data graphs'!$B$4:$BP$4</c:f>
              <c:numCache>
                <c:formatCode>0.000</c:formatCode>
                <c:ptCount val="67"/>
                <c:pt idx="0">
                  <c:v>3</c:v>
                </c:pt>
                <c:pt idx="1">
                  <c:v>3.4</c:v>
                </c:pt>
                <c:pt idx="2">
                  <c:v>3.7</c:v>
                </c:pt>
                <c:pt idx="3">
                  <c:v>3.9</c:v>
                </c:pt>
                <c:pt idx="4">
                  <c:v>4.3</c:v>
                </c:pt>
                <c:pt idx="5">
                  <c:v>4.5999999999999996</c:v>
                </c:pt>
                <c:pt idx="6">
                  <c:v>5.0999999999999996</c:v>
                </c:pt>
                <c:pt idx="7">
                  <c:v>5</c:v>
                </c:pt>
                <c:pt idx="8">
                  <c:v>5.3</c:v>
                </c:pt>
                <c:pt idx="9">
                  <c:v>7.3</c:v>
                </c:pt>
                <c:pt idx="10">
                  <c:v>8.6</c:v>
                </c:pt>
                <c:pt idx="11">
                  <c:v>10.918580707792001</c:v>
                </c:pt>
                <c:pt idx="12">
                  <c:v>13.227806879698999</c:v>
                </c:pt>
                <c:pt idx="13">
                  <c:v>13.046222355113001</c:v>
                </c:pt>
                <c:pt idx="14">
                  <c:v>16.856168507936999</c:v>
                </c:pt>
                <c:pt idx="15">
                  <c:v>15.895923284705001</c:v>
                </c:pt>
                <c:pt idx="16">
                  <c:v>18.823769588171</c:v>
                </c:pt>
                <c:pt idx="17">
                  <c:v>20.803303539997</c:v>
                </c:pt>
                <c:pt idx="18">
                  <c:v>22.688201696237002</c:v>
                </c:pt>
                <c:pt idx="19">
                  <c:v>20.721302193394003</c:v>
                </c:pt>
                <c:pt idx="20">
                  <c:v>24.686131087496001</c:v>
                </c:pt>
                <c:pt idx="21">
                  <c:v>23.710220484641997</c:v>
                </c:pt>
                <c:pt idx="22">
                  <c:v>17.639088151372999</c:v>
                </c:pt>
                <c:pt idx="23">
                  <c:v>16.466166133249001</c:v>
                </c:pt>
                <c:pt idx="24">
                  <c:v>18.718075278215</c:v>
                </c:pt>
                <c:pt idx="25">
                  <c:v>17.753705870541999</c:v>
                </c:pt>
                <c:pt idx="26">
                  <c:v>20.520324743749001</c:v>
                </c:pt>
                <c:pt idx="27">
                  <c:v>18.998357642818998</c:v>
                </c:pt>
                <c:pt idx="28">
                  <c:v>20.161017708315001</c:v>
                </c:pt>
                <c:pt idx="29">
                  <c:v>20.822268783587003</c:v>
                </c:pt>
                <c:pt idx="30">
                  <c:v>20.089134521619997</c:v>
                </c:pt>
                <c:pt idx="31">
                  <c:v>20.553073872421997</c:v>
                </c:pt>
                <c:pt idx="32">
                  <c:v>22.231734044395999</c:v>
                </c:pt>
                <c:pt idx="33">
                  <c:v>21.402745882925998</c:v>
                </c:pt>
                <c:pt idx="34">
                  <c:v>25.001326082102999</c:v>
                </c:pt>
                <c:pt idx="35">
                  <c:v>25.255110771862999</c:v>
                </c:pt>
                <c:pt idx="36">
                  <c:v>28.365877359885001</c:v>
                </c:pt>
                <c:pt idx="37">
                  <c:v>27.879584584851997</c:v>
                </c:pt>
                <c:pt idx="38">
                  <c:v>31.127441343651</c:v>
                </c:pt>
                <c:pt idx="39">
                  <c:v>30.827687258694002</c:v>
                </c:pt>
                <c:pt idx="40">
                  <c:v>27.252209859529</c:v>
                </c:pt>
                <c:pt idx="41">
                  <c:v>28.548526126689001</c:v>
                </c:pt>
                <c:pt idx="42">
                  <c:v>30.194551644693004</c:v>
                </c:pt>
                <c:pt idx="43">
                  <c:v>29.825385972726</c:v>
                </c:pt>
                <c:pt idx="44">
                  <c:v>33.701466662171995</c:v>
                </c:pt>
                <c:pt idx="45">
                  <c:v>30.749297294218</c:v>
                </c:pt>
                <c:pt idx="46">
                  <c:v>31.018561613583</c:v>
                </c:pt>
                <c:pt idx="47">
                  <c:v>29.016509287643999</c:v>
                </c:pt>
                <c:pt idx="48">
                  <c:v>21.703254775747002</c:v>
                </c:pt>
                <c:pt idx="49">
                  <c:v>27.643546369610998</c:v>
                </c:pt>
                <c:pt idx="50">
                  <c:v>29.141786023678002</c:v>
                </c:pt>
                <c:pt idx="51">
                  <c:v>26.178352535965001</c:v>
                </c:pt>
                <c:pt idx="52">
                  <c:v>27.163448424279999</c:v>
                </c:pt>
                <c:pt idx="53">
                  <c:v>23.296791734200998</c:v>
                </c:pt>
                <c:pt idx="54">
                  <c:v>27.937615894451998</c:v>
                </c:pt>
                <c:pt idx="55">
                  <c:v>27.203001329996003</c:v>
                </c:pt>
                <c:pt idx="56">
                  <c:v>23.323986398906001</c:v>
                </c:pt>
                <c:pt idx="57">
                  <c:v>23.528368212093</c:v>
                </c:pt>
                <c:pt idx="58">
                  <c:v>22.009296408372997</c:v>
                </c:pt>
                <c:pt idx="59">
                  <c:v>21.588231987581999</c:v>
                </c:pt>
                <c:pt idx="60">
                  <c:v>19.645333050647999</c:v>
                </c:pt>
                <c:pt idx="61">
                  <c:v>23.961572703148001</c:v>
                </c:pt>
                <c:pt idx="62">
                  <c:v>19.579414336751</c:v>
                </c:pt>
                <c:pt idx="63">
                  <c:v>20.619959658728</c:v>
                </c:pt>
                <c:pt idx="64">
                  <c:v>20.025510000000001</c:v>
                </c:pt>
                <c:pt idx="65">
                  <c:v>20.27</c:v>
                </c:pt>
                <c:pt idx="66">
                  <c:v>19.7</c:v>
                </c:pt>
              </c:numCache>
            </c:numRef>
          </c:val>
          <c:extLst>
            <c:ext xmlns:c16="http://schemas.microsoft.com/office/drawing/2014/chart" uri="{C3380CC4-5D6E-409C-BE32-E72D297353CC}">
              <c16:uniqueId val="{00000001-3262-4006-B9F9-19AE3384C257}"/>
            </c:ext>
          </c:extLst>
        </c:ser>
        <c:dLbls>
          <c:showLegendKey val="0"/>
          <c:showVal val="0"/>
          <c:showCatName val="0"/>
          <c:showSerName val="0"/>
          <c:showPercent val="0"/>
          <c:showBubbleSize val="0"/>
        </c:dLbls>
        <c:gapWidth val="0"/>
        <c:axId val="157802408"/>
        <c:axId val="278518408"/>
      </c:barChart>
      <c:lineChart>
        <c:grouping val="standard"/>
        <c:varyColors val="0"/>
        <c:ser>
          <c:idx val="2"/>
          <c:order val="2"/>
          <c:tx>
            <c:strRef>
              <c:f>'[SOFIA2018_Figure2.xlsx]Data graphs'!$A$5</c:f>
              <c:strCache>
                <c:ptCount val="1"/>
                <c:pt idx="0">
                  <c:v>Population</c:v>
                </c:pt>
              </c:strCache>
            </c:strRef>
          </c:tx>
          <c:spPr>
            <a:ln w="66675">
              <a:solidFill>
                <a:srgbClr val="92D050"/>
              </a:solidFill>
              <a:prstDash val="solid"/>
            </a:ln>
          </c:spPr>
          <c:marker>
            <c:symbol val="none"/>
          </c:marker>
          <c:cat>
            <c:numRef>
              <c:f>'[SOFIA2018_Figure2.xlsx]Data graphs'!$B$2:$BP$2</c:f>
              <c:numCache>
                <c:formatCode>General</c:formatCode>
                <c:ptCount val="67"/>
                <c:pt idx="0">
                  <c:v>1950</c:v>
                </c:pt>
                <c:pt idx="5">
                  <c:v>1955</c:v>
                </c:pt>
                <c:pt idx="10">
                  <c:v>1960</c:v>
                </c:pt>
                <c:pt idx="15">
                  <c:v>1965</c:v>
                </c:pt>
                <c:pt idx="20">
                  <c:v>1970</c:v>
                </c:pt>
                <c:pt idx="25">
                  <c:v>1975</c:v>
                </c:pt>
                <c:pt idx="30">
                  <c:v>1980</c:v>
                </c:pt>
                <c:pt idx="35">
                  <c:v>1985</c:v>
                </c:pt>
                <c:pt idx="40">
                  <c:v>1990</c:v>
                </c:pt>
                <c:pt idx="45">
                  <c:v>1995</c:v>
                </c:pt>
                <c:pt idx="50">
                  <c:v>2000</c:v>
                </c:pt>
                <c:pt idx="55">
                  <c:v>2005</c:v>
                </c:pt>
                <c:pt idx="60">
                  <c:v>2010</c:v>
                </c:pt>
                <c:pt idx="66">
                  <c:v>2016</c:v>
                </c:pt>
              </c:numCache>
            </c:numRef>
          </c:cat>
          <c:val>
            <c:numRef>
              <c:f>'[SOFIA2018_Figure2.xlsx]Data graphs'!$B$5:$BP$5</c:f>
              <c:numCache>
                <c:formatCode>0.000</c:formatCode>
                <c:ptCount val="67"/>
                <c:pt idx="0">
                  <c:v>2.5251493119999999</c:v>
                </c:pt>
                <c:pt idx="1">
                  <c:v>2.5718675150000001</c:v>
                </c:pt>
                <c:pt idx="2">
                  <c:v>2.6179403990000001</c:v>
                </c:pt>
                <c:pt idx="3">
                  <c:v>2.6640290099999997</c:v>
                </c:pt>
                <c:pt idx="4">
                  <c:v>2.710677773</c:v>
                </c:pt>
                <c:pt idx="5">
                  <c:v>2.7583145249999999</c:v>
                </c:pt>
                <c:pt idx="6">
                  <c:v>2.8072461479999999</c:v>
                </c:pt>
                <c:pt idx="7">
                  <c:v>2.8576629100000002</c:v>
                </c:pt>
                <c:pt idx="8">
                  <c:v>2.9096513960000001</c:v>
                </c:pt>
                <c:pt idx="9">
                  <c:v>2.963216053</c:v>
                </c:pt>
                <c:pt idx="10">
                  <c:v>3.0183438280000003</c:v>
                </c:pt>
                <c:pt idx="11">
                  <c:v>3.0750731729999998</c:v>
                </c:pt>
                <c:pt idx="12">
                  <c:v>3.1335543620000004</c:v>
                </c:pt>
                <c:pt idx="13">
                  <c:v>3.1940753470000001</c:v>
                </c:pt>
                <c:pt idx="14">
                  <c:v>3.2569885010000004</c:v>
                </c:pt>
                <c:pt idx="15" formatCode="0.00000">
                  <c:v>3.3224951209999998</c:v>
                </c:pt>
                <c:pt idx="16">
                  <c:v>3.3906855230000001</c:v>
                </c:pt>
                <c:pt idx="17">
                  <c:v>3.4613431719999999</c:v>
                </c:pt>
                <c:pt idx="18">
                  <c:v>3.5339669009999999</c:v>
                </c:pt>
                <c:pt idx="19">
                  <c:v>3.6078655129999997</c:v>
                </c:pt>
                <c:pt idx="20">
                  <c:v>3.682487691</c:v>
                </c:pt>
                <c:pt idx="21">
                  <c:v>3.7577346679999999</c:v>
                </c:pt>
                <c:pt idx="22">
                  <c:v>3.833594894</c:v>
                </c:pt>
                <c:pt idx="23">
                  <c:v>3.9097221200000001</c:v>
                </c:pt>
                <c:pt idx="24">
                  <c:v>3.9857337749999999</c:v>
                </c:pt>
                <c:pt idx="25">
                  <c:v>4.061399228</c:v>
                </c:pt>
                <c:pt idx="26">
                  <c:v>4.13654207</c:v>
                </c:pt>
                <c:pt idx="27">
                  <c:v>4.2113224269999998</c:v>
                </c:pt>
                <c:pt idx="28">
                  <c:v>4.2862824469999996</c:v>
                </c:pt>
                <c:pt idx="29">
                  <c:v>4.3621895310000003</c:v>
                </c:pt>
                <c:pt idx="30">
                  <c:v>4.4396324649999999</c:v>
                </c:pt>
                <c:pt idx="31">
                  <c:v>4.5186020420000004</c:v>
                </c:pt>
                <c:pt idx="32">
                  <c:v>4.5990033739999996</c:v>
                </c:pt>
                <c:pt idx="33">
                  <c:v>4.6812105080000004</c:v>
                </c:pt>
                <c:pt idx="34">
                  <c:v>4.7656575620000003</c:v>
                </c:pt>
                <c:pt idx="35">
                  <c:v>4.8525405690000003</c:v>
                </c:pt>
                <c:pt idx="36">
                  <c:v>4.942056118</c:v>
                </c:pt>
                <c:pt idx="37">
                  <c:v>5.0338049439999999</c:v>
                </c:pt>
                <c:pt idx="38">
                  <c:v>5.1266326940000004</c:v>
                </c:pt>
                <c:pt idx="39">
                  <c:v>5.2189780190000006</c:v>
                </c:pt>
                <c:pt idx="40">
                  <c:v>5.3096676990000002</c:v>
                </c:pt>
                <c:pt idx="41">
                  <c:v>5.3983287529999995</c:v>
                </c:pt>
                <c:pt idx="42">
                  <c:v>5.4851152759999993</c:v>
                </c:pt>
                <c:pt idx="43">
                  <c:v>5.5700453799999998</c:v>
                </c:pt>
                <c:pt idx="44">
                  <c:v>5.6533158930000003</c:v>
                </c:pt>
                <c:pt idx="45">
                  <c:v>5.7351230839999996</c:v>
                </c:pt>
                <c:pt idx="46">
                  <c:v>5.8153923049999996</c:v>
                </c:pt>
                <c:pt idx="47">
                  <c:v>5.8941551050000003</c:v>
                </c:pt>
                <c:pt idx="48">
                  <c:v>5.9718828249999998</c:v>
                </c:pt>
                <c:pt idx="49">
                  <c:v>6.0492052029999996</c:v>
                </c:pt>
                <c:pt idx="50">
                  <c:v>6.1266221210000005</c:v>
                </c:pt>
                <c:pt idx="51">
                  <c:v>6.2043107390000003</c:v>
                </c:pt>
                <c:pt idx="52">
                  <c:v>6.2823017669999999</c:v>
                </c:pt>
                <c:pt idx="53">
                  <c:v>6.3607646840000003</c:v>
                </c:pt>
                <c:pt idx="54">
                  <c:v>6.4398424079999996</c:v>
                </c:pt>
                <c:pt idx="55">
                  <c:v>6.5196358499999993</c:v>
                </c:pt>
                <c:pt idx="56">
                  <c:v>6.6002202470000002</c:v>
                </c:pt>
                <c:pt idx="57">
                  <c:v>6.6816073200000003</c:v>
                </c:pt>
                <c:pt idx="58">
                  <c:v>6.763732879</c:v>
                </c:pt>
                <c:pt idx="59">
                  <c:v>6.846479521</c:v>
                </c:pt>
                <c:pt idx="60" formatCode="#,##0.0#0">
                  <c:v>6.9297250429999995</c:v>
                </c:pt>
                <c:pt idx="61">
                  <c:v>7.0134270519999999</c:v>
                </c:pt>
                <c:pt idx="62">
                  <c:v>7.0975004529999994</c:v>
                </c:pt>
                <c:pt idx="63">
                  <c:v>7.1817151390000005</c:v>
                </c:pt>
                <c:pt idx="64">
                  <c:v>7.2657859460000003</c:v>
                </c:pt>
                <c:pt idx="65">
                  <c:v>7.3494720990000006</c:v>
                </c:pt>
                <c:pt idx="66">
                  <c:v>7.4326632750000003</c:v>
                </c:pt>
              </c:numCache>
            </c:numRef>
          </c:val>
          <c:smooth val="0"/>
          <c:extLst>
            <c:ext xmlns:c16="http://schemas.microsoft.com/office/drawing/2014/chart" uri="{C3380CC4-5D6E-409C-BE32-E72D297353CC}">
              <c16:uniqueId val="{00000002-3262-4006-B9F9-19AE3384C257}"/>
            </c:ext>
          </c:extLst>
        </c:ser>
        <c:ser>
          <c:idx val="3"/>
          <c:order val="3"/>
          <c:tx>
            <c:strRef>
              <c:f>'[SOFIA2018_Figure2.xlsx]Data graphs'!$A$6</c:f>
              <c:strCache>
                <c:ptCount val="1"/>
                <c:pt idx="0">
                  <c:v>Apparent consumption</c:v>
                </c:pt>
              </c:strCache>
            </c:strRef>
          </c:tx>
          <c:spPr>
            <a:ln w="57150">
              <a:solidFill>
                <a:srgbClr val="C00000"/>
              </a:solidFill>
              <a:prstDash val="solid"/>
            </a:ln>
          </c:spPr>
          <c:marker>
            <c:symbol val="none"/>
          </c:marker>
          <c:cat>
            <c:numRef>
              <c:f>'[SOFIA2018_Figure2.xlsx]Data graphs'!$B$2:$BP$2</c:f>
              <c:numCache>
                <c:formatCode>General</c:formatCode>
                <c:ptCount val="67"/>
                <c:pt idx="0">
                  <c:v>1950</c:v>
                </c:pt>
                <c:pt idx="5">
                  <c:v>1955</c:v>
                </c:pt>
                <c:pt idx="10">
                  <c:v>1960</c:v>
                </c:pt>
                <c:pt idx="15">
                  <c:v>1965</c:v>
                </c:pt>
                <c:pt idx="20">
                  <c:v>1970</c:v>
                </c:pt>
                <c:pt idx="25">
                  <c:v>1975</c:v>
                </c:pt>
                <c:pt idx="30">
                  <c:v>1980</c:v>
                </c:pt>
                <c:pt idx="35">
                  <c:v>1985</c:v>
                </c:pt>
                <c:pt idx="40">
                  <c:v>1990</c:v>
                </c:pt>
                <c:pt idx="45">
                  <c:v>1995</c:v>
                </c:pt>
                <c:pt idx="50">
                  <c:v>2000</c:v>
                </c:pt>
                <c:pt idx="55">
                  <c:v>2005</c:v>
                </c:pt>
                <c:pt idx="60">
                  <c:v>2010</c:v>
                </c:pt>
                <c:pt idx="66">
                  <c:v>2016</c:v>
                </c:pt>
              </c:numCache>
            </c:numRef>
          </c:cat>
          <c:val>
            <c:numRef>
              <c:f>'[SOFIA2018_Figure2.xlsx]Data graphs'!$B$6:$BP$6</c:f>
              <c:numCache>
                <c:formatCode>0.0</c:formatCode>
                <c:ptCount val="67"/>
                <c:pt idx="0">
                  <c:v>6.4611161496338481</c:v>
                </c:pt>
                <c:pt idx="1">
                  <c:v>7.1883776641581791</c:v>
                </c:pt>
                <c:pt idx="2">
                  <c:v>7.6747992458784768</c:v>
                </c:pt>
                <c:pt idx="3">
                  <c:v>7.6853228411352781</c:v>
                </c:pt>
                <c:pt idx="4">
                  <c:v>8.1705716631483956</c:v>
                </c:pt>
                <c:pt idx="5">
                  <c:v>8.470913954238048</c:v>
                </c:pt>
                <c:pt idx="6">
                  <c:v>8.7492833563948658</c:v>
                </c:pt>
                <c:pt idx="7">
                  <c:v>8.801253609019966</c:v>
                </c:pt>
                <c:pt idx="8">
                  <c:v>8.7314184905194043</c:v>
                </c:pt>
                <c:pt idx="9">
                  <c:v>8.7522703495559107</c:v>
                </c:pt>
                <c:pt idx="10">
                  <c:v>8.9363301654976333</c:v>
                </c:pt>
                <c:pt idx="11">
                  <c:v>9.20776179923703</c:v>
                </c:pt>
                <c:pt idx="12">
                  <c:v>9.380669592577183</c:v>
                </c:pt>
                <c:pt idx="13">
                  <c:v>9.6455697808831307</c:v>
                </c:pt>
                <c:pt idx="14">
                  <c:v>9.7240397018101099</c:v>
                </c:pt>
                <c:pt idx="15">
                  <c:v>10.167970300924633</c:v>
                </c:pt>
                <c:pt idx="16">
                  <c:v>10.255430996461948</c:v>
                </c:pt>
                <c:pt idx="17">
                  <c:v>10.45649034536209</c:v>
                </c:pt>
                <c:pt idx="18">
                  <c:v>10.691347248632027</c:v>
                </c:pt>
                <c:pt idx="19">
                  <c:v>10.651234827944654</c:v>
                </c:pt>
                <c:pt idx="20">
                  <c:v>11.052276158851662</c:v>
                </c:pt>
                <c:pt idx="21">
                  <c:v>11.128815951663677</c:v>
                </c:pt>
                <c:pt idx="22">
                  <c:v>11.458218477225206</c:v>
                </c:pt>
                <c:pt idx="23">
                  <c:v>11.706992840389127</c:v>
                </c:pt>
                <c:pt idx="24">
                  <c:v>11.762854813800255</c:v>
                </c:pt>
                <c:pt idx="25">
                  <c:v>11.749095927453601</c:v>
                </c:pt>
                <c:pt idx="26">
                  <c:v>11.713519997211343</c:v>
                </c:pt>
                <c:pt idx="27">
                  <c:v>11.641884991481565</c:v>
                </c:pt>
                <c:pt idx="28">
                  <c:v>11.685275273154438</c:v>
                </c:pt>
                <c:pt idx="29">
                  <c:v>11.466641433378149</c:v>
                </c:pt>
                <c:pt idx="30">
                  <c:v>11.678393625401155</c:v>
                </c:pt>
                <c:pt idx="31">
                  <c:v>11.978109739361287</c:v>
                </c:pt>
                <c:pt idx="32">
                  <c:v>11.864665345558407</c:v>
                </c:pt>
                <c:pt idx="33">
                  <c:v>11.938754521200009</c:v>
                </c:pt>
                <c:pt idx="34">
                  <c:v>12.29981049945548</c:v>
                </c:pt>
                <c:pt idx="35">
                  <c:v>12.57527976540179</c:v>
                </c:pt>
                <c:pt idx="36">
                  <c:v>13.063404198299919</c:v>
                </c:pt>
                <c:pt idx="37">
                  <c:v>13.322091968438423</c:v>
                </c:pt>
                <c:pt idx="38">
                  <c:v>13.343212151010599</c:v>
                </c:pt>
                <c:pt idx="39">
                  <c:v>13.379086381874641</c:v>
                </c:pt>
                <c:pt idx="40">
                  <c:v>13.280145413572896</c:v>
                </c:pt>
                <c:pt idx="41">
                  <c:v>12.763278234031446</c:v>
                </c:pt>
                <c:pt idx="42">
                  <c:v>12.841662355485383</c:v>
                </c:pt>
                <c:pt idx="43">
                  <c:v>13.38929971649064</c:v>
                </c:pt>
                <c:pt idx="44">
                  <c:v>14.024987076346276</c:v>
                </c:pt>
                <c:pt idx="45">
                  <c:v>14.994328708601088</c:v>
                </c:pt>
                <c:pt idx="46">
                  <c:v>15.364728241909553</c:v>
                </c:pt>
                <c:pt idx="47">
                  <c:v>15.507189424794749</c:v>
                </c:pt>
                <c:pt idx="48">
                  <c:v>15.484337508623673</c:v>
                </c:pt>
                <c:pt idx="49">
                  <c:v>15.653351382993081</c:v>
                </c:pt>
                <c:pt idx="50">
                  <c:v>15.804256581197103</c:v>
                </c:pt>
                <c:pt idx="51">
                  <c:v>15.989546145785814</c:v>
                </c:pt>
                <c:pt idx="52">
                  <c:v>16.026351657379724</c:v>
                </c:pt>
                <c:pt idx="53">
                  <c:v>16.335555161656568</c:v>
                </c:pt>
                <c:pt idx="54">
                  <c:v>16.586475357355983</c:v>
                </c:pt>
                <c:pt idx="55">
                  <c:v>16.804627462591181</c:v>
                </c:pt>
                <c:pt idx="56">
                  <c:v>17.287036142158303</c:v>
                </c:pt>
                <c:pt idx="57">
                  <c:v>17.489935633318094</c:v>
                </c:pt>
                <c:pt idx="58">
                  <c:v>17.797496727195487</c:v>
                </c:pt>
                <c:pt idx="59">
                  <c:v>18.007088347707629</c:v>
                </c:pt>
                <c:pt idx="60">
                  <c:v>18.345847403682047</c:v>
                </c:pt>
                <c:pt idx="61">
                  <c:v>18.537536106799163</c:v>
                </c:pt>
                <c:pt idx="62">
                  <c:v>19.215633935268311</c:v>
                </c:pt>
                <c:pt idx="63">
                  <c:v>19.508981037610603</c:v>
                </c:pt>
                <c:pt idx="64">
                  <c:v>19.935402141559319</c:v>
                </c:pt>
                <c:pt idx="65">
                  <c:v>20.197317024742134</c:v>
                </c:pt>
                <c:pt idx="66">
                  <c:v>20.348120800884793</c:v>
                </c:pt>
              </c:numCache>
            </c:numRef>
          </c:val>
          <c:smooth val="0"/>
          <c:extLst>
            <c:ext xmlns:c16="http://schemas.microsoft.com/office/drawing/2014/chart" uri="{C3380CC4-5D6E-409C-BE32-E72D297353CC}">
              <c16:uniqueId val="{00000003-3262-4006-B9F9-19AE3384C257}"/>
            </c:ext>
          </c:extLst>
        </c:ser>
        <c:dLbls>
          <c:showLegendKey val="0"/>
          <c:showVal val="0"/>
          <c:showCatName val="0"/>
          <c:showSerName val="0"/>
          <c:showPercent val="0"/>
          <c:showBubbleSize val="0"/>
        </c:dLbls>
        <c:marker val="1"/>
        <c:smooth val="0"/>
        <c:axId val="278518800"/>
        <c:axId val="278519192"/>
      </c:lineChart>
      <c:catAx>
        <c:axId val="157802408"/>
        <c:scaling>
          <c:orientation val="minMax"/>
        </c:scaling>
        <c:delete val="0"/>
        <c:axPos val="b"/>
        <c:numFmt formatCode="General" sourceLinked="1"/>
        <c:majorTickMark val="cross"/>
        <c:minorTickMark val="none"/>
        <c:tickLblPos val="nextTo"/>
        <c:spPr>
          <a:ln w="3175">
            <a:solidFill>
              <a:srgbClr val="969696"/>
            </a:solidFill>
            <a:prstDash val="solid"/>
          </a:ln>
        </c:spPr>
        <c:txPr>
          <a:bodyPr rot="0" vert="horz"/>
          <a:lstStyle/>
          <a:p>
            <a:pPr>
              <a:defRPr/>
            </a:pPr>
            <a:endParaRPr lang="en-US"/>
          </a:p>
        </c:txPr>
        <c:crossAx val="278518408"/>
        <c:crosses val="autoZero"/>
        <c:auto val="0"/>
        <c:lblAlgn val="ctr"/>
        <c:lblOffset val="100"/>
        <c:tickLblSkip val="1"/>
        <c:tickMarkSkip val="5"/>
        <c:noMultiLvlLbl val="0"/>
      </c:catAx>
      <c:valAx>
        <c:axId val="278518408"/>
        <c:scaling>
          <c:orientation val="minMax"/>
          <c:max val="160"/>
          <c:min val="0"/>
        </c:scaling>
        <c:delete val="0"/>
        <c:axPos val="l"/>
        <c:majorGridlines>
          <c:spPr>
            <a:ln w="12700">
              <a:solidFill>
                <a:srgbClr val="C0C0C0"/>
              </a:solidFill>
              <a:prstDash val="solid"/>
            </a:ln>
          </c:spPr>
        </c:majorGridlines>
        <c:numFmt formatCode="0" sourceLinked="0"/>
        <c:majorTickMark val="cross"/>
        <c:minorTickMark val="none"/>
        <c:tickLblPos val="nextTo"/>
        <c:spPr>
          <a:ln w="12700">
            <a:noFill/>
            <a:prstDash val="solid"/>
          </a:ln>
        </c:spPr>
        <c:txPr>
          <a:bodyPr rot="0" vert="horz"/>
          <a:lstStyle/>
          <a:p>
            <a:pPr>
              <a:defRPr/>
            </a:pPr>
            <a:endParaRPr lang="en-US"/>
          </a:p>
        </c:txPr>
        <c:crossAx val="157802408"/>
        <c:crosses val="autoZero"/>
        <c:crossBetween val="between"/>
        <c:majorUnit val="20"/>
      </c:valAx>
      <c:catAx>
        <c:axId val="278518800"/>
        <c:scaling>
          <c:orientation val="minMax"/>
        </c:scaling>
        <c:delete val="1"/>
        <c:axPos val="b"/>
        <c:numFmt formatCode="General" sourceLinked="1"/>
        <c:majorTickMark val="out"/>
        <c:minorTickMark val="none"/>
        <c:tickLblPos val="none"/>
        <c:crossAx val="278519192"/>
        <c:crosses val="autoZero"/>
        <c:auto val="0"/>
        <c:lblAlgn val="ctr"/>
        <c:lblOffset val="100"/>
        <c:noMultiLvlLbl val="0"/>
      </c:catAx>
      <c:valAx>
        <c:axId val="278519192"/>
        <c:scaling>
          <c:orientation val="minMax"/>
          <c:max val="24"/>
          <c:min val="0"/>
        </c:scaling>
        <c:delete val="0"/>
        <c:axPos val="r"/>
        <c:numFmt formatCode="0" sourceLinked="0"/>
        <c:majorTickMark val="cross"/>
        <c:minorTickMark val="none"/>
        <c:tickLblPos val="nextTo"/>
        <c:spPr>
          <a:ln w="3175">
            <a:solidFill>
              <a:srgbClr val="969696"/>
            </a:solidFill>
            <a:prstDash val="solid"/>
          </a:ln>
        </c:spPr>
        <c:txPr>
          <a:bodyPr rot="0" vert="horz"/>
          <a:lstStyle/>
          <a:p>
            <a:pPr>
              <a:defRPr/>
            </a:pPr>
            <a:endParaRPr lang="en-US"/>
          </a:p>
        </c:txPr>
        <c:crossAx val="278518800"/>
        <c:crosses val="max"/>
        <c:crossBetween val="between"/>
        <c:majorUnit val="3"/>
      </c:valAx>
      <c:spPr>
        <a:noFill/>
        <a:ln w="25400">
          <a:noFill/>
        </a:ln>
      </c:spPr>
    </c:plotArea>
    <c:legend>
      <c:legendPos val="r"/>
      <c:layout>
        <c:manualLayout>
          <c:xMode val="edge"/>
          <c:yMode val="edge"/>
          <c:x val="4.2508623736062449E-2"/>
          <c:y val="4.0564659472836759E-2"/>
          <c:w val="0.25052484730289126"/>
          <c:h val="0.26064062541657385"/>
        </c:manualLayout>
      </c:layout>
      <c:overlay val="0"/>
      <c:spPr>
        <a:solidFill>
          <a:schemeClr val="bg1"/>
        </a:solidFill>
        <a:ln w="22225">
          <a:solidFill>
            <a:schemeClr val="bg1">
              <a:lumMod val="85000"/>
            </a:schemeClr>
          </a:solidFill>
        </a:ln>
      </c:spPr>
    </c:legend>
    <c:plotVisOnly val="1"/>
    <c:dispBlanksAs val="gap"/>
    <c:showDLblsOverMax val="0"/>
  </c:chart>
  <c:spPr>
    <a:solidFill>
      <a:srgbClr val="FFFFFF"/>
    </a:solidFill>
    <a:ln w="3175">
      <a:noFill/>
      <a:prstDash val="solid"/>
    </a:ln>
  </c:spPr>
  <c:txPr>
    <a:bodyPr/>
    <a:lstStyle/>
    <a:p>
      <a:pPr>
        <a:defRPr sz="1600" b="0" i="0" u="none" strike="noStrike" baseline="0">
          <a:solidFill>
            <a:srgbClr val="000000"/>
          </a:solidFill>
          <a:latin typeface="+mn-lt"/>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C6B6D7-2BE6-4670-84DE-E4EEDF528F2B}"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58E65363-C038-484B-AD87-B32A16CE606E}">
      <dgm:prSet phldrT="[Text]" custT="1"/>
      <dgm:spPr>
        <a:solidFill>
          <a:srgbClr val="00B0F0"/>
        </a:solidFill>
      </dgm:spPr>
      <dgm:t>
        <a:bodyPr/>
        <a:lstStyle/>
        <a:p>
          <a:pPr>
            <a:lnSpc>
              <a:spcPct val="100000"/>
            </a:lnSpc>
            <a:spcAft>
              <a:spcPts val="0"/>
            </a:spcAft>
          </a:pPr>
          <a:r>
            <a:rPr lang="en-US" sz="1400" b="1" dirty="0">
              <a:solidFill>
                <a:schemeClr val="tx1"/>
              </a:solidFill>
            </a:rPr>
            <a:t>Food System </a:t>
          </a:r>
        </a:p>
        <a:p>
          <a:pPr>
            <a:lnSpc>
              <a:spcPct val="100000"/>
            </a:lnSpc>
            <a:spcAft>
              <a:spcPts val="0"/>
            </a:spcAft>
          </a:pPr>
          <a:r>
            <a:rPr lang="en-US" sz="1200" dirty="0">
              <a:solidFill>
                <a:schemeClr val="tx1"/>
              </a:solidFill>
            </a:rPr>
            <a:t>Production, processing, retail, consumption , disposal</a:t>
          </a:r>
        </a:p>
      </dgm:t>
    </dgm:pt>
    <dgm:pt modelId="{458246A6-4A25-4C67-9B03-0A97B92338C3}" type="parTrans" cxnId="{52754096-207C-4DF9-8293-C2AD9758993B}">
      <dgm:prSet/>
      <dgm:spPr/>
      <dgm:t>
        <a:bodyPr/>
        <a:lstStyle/>
        <a:p>
          <a:endParaRPr lang="en-US"/>
        </a:p>
      </dgm:t>
    </dgm:pt>
    <dgm:pt modelId="{D5EA199B-61C8-41A9-9266-6D3BEE295C2F}" type="sibTrans" cxnId="{52754096-207C-4DF9-8293-C2AD9758993B}">
      <dgm:prSet/>
      <dgm:spPr/>
      <dgm:t>
        <a:bodyPr/>
        <a:lstStyle/>
        <a:p>
          <a:endParaRPr lang="en-US"/>
        </a:p>
      </dgm:t>
    </dgm:pt>
    <dgm:pt modelId="{40794EC4-DCB4-4AA4-A302-0FD855EF43A2}">
      <dgm:prSet phldrT="[Text]" custT="1"/>
      <dgm:spPr>
        <a:solidFill>
          <a:srgbClr val="00B0F0"/>
        </a:solidFill>
      </dgm:spPr>
      <dgm:t>
        <a:bodyPr/>
        <a:lstStyle/>
        <a:p>
          <a:pPr>
            <a:lnSpc>
              <a:spcPct val="100000"/>
            </a:lnSpc>
            <a:spcAft>
              <a:spcPts val="0"/>
            </a:spcAft>
          </a:pPr>
          <a:endParaRPr lang="en-US" sz="1400" b="1" dirty="0">
            <a:solidFill>
              <a:schemeClr val="bg1"/>
            </a:solidFill>
          </a:endParaRPr>
        </a:p>
        <a:p>
          <a:pPr>
            <a:lnSpc>
              <a:spcPct val="100000"/>
            </a:lnSpc>
            <a:spcAft>
              <a:spcPts val="0"/>
            </a:spcAft>
          </a:pPr>
          <a:endParaRPr lang="en-US" sz="1400" b="1" dirty="0">
            <a:solidFill>
              <a:schemeClr val="bg1"/>
            </a:solidFill>
          </a:endParaRPr>
        </a:p>
        <a:p>
          <a:pPr>
            <a:lnSpc>
              <a:spcPct val="100000"/>
            </a:lnSpc>
            <a:spcAft>
              <a:spcPts val="0"/>
            </a:spcAft>
          </a:pPr>
          <a:endParaRPr lang="en-US" sz="1400" b="1" dirty="0">
            <a:solidFill>
              <a:schemeClr val="bg1"/>
            </a:solidFill>
          </a:endParaRPr>
        </a:p>
        <a:p>
          <a:pPr>
            <a:lnSpc>
              <a:spcPct val="100000"/>
            </a:lnSpc>
            <a:spcAft>
              <a:spcPts val="0"/>
            </a:spcAft>
          </a:pPr>
          <a:r>
            <a:rPr lang="en-US" sz="1400" b="1" dirty="0">
              <a:solidFill>
                <a:schemeClr val="tx1"/>
              </a:solidFill>
            </a:rPr>
            <a:t>Food Environment</a:t>
          </a:r>
        </a:p>
        <a:p>
          <a:pPr>
            <a:lnSpc>
              <a:spcPct val="100000"/>
            </a:lnSpc>
            <a:spcAft>
              <a:spcPts val="0"/>
            </a:spcAft>
          </a:pPr>
          <a:r>
            <a:rPr lang="en-US" sz="1200" dirty="0">
              <a:solidFill>
                <a:schemeClr val="tx1"/>
              </a:solidFill>
            </a:rPr>
            <a:t>Availability, access, convenience, desirability for </a:t>
          </a:r>
          <a:r>
            <a:rPr lang="en-US" sz="1200" dirty="0">
              <a:solidFill>
                <a:schemeClr val="bg1"/>
              </a:solidFill>
            </a:rPr>
            <a:t>consumers</a:t>
          </a:r>
          <a:br>
            <a:rPr lang="en-US" sz="1200" dirty="0">
              <a:solidFill>
                <a:schemeClr val="bg1"/>
              </a:solidFill>
            </a:rPr>
          </a:br>
          <a:endParaRPr lang="en-US" sz="1200" dirty="0">
            <a:solidFill>
              <a:schemeClr val="bg1"/>
            </a:solidFill>
          </a:endParaRPr>
        </a:p>
        <a:p>
          <a:pPr>
            <a:lnSpc>
              <a:spcPct val="100000"/>
            </a:lnSpc>
            <a:spcAft>
              <a:spcPts val="0"/>
            </a:spcAft>
          </a:pPr>
          <a:endParaRPr lang="en-US" sz="1200" dirty="0">
            <a:solidFill>
              <a:schemeClr val="bg1"/>
            </a:solidFill>
          </a:endParaRPr>
        </a:p>
      </dgm:t>
    </dgm:pt>
    <dgm:pt modelId="{84F208EC-8751-483F-B138-875EEF71B176}" type="parTrans" cxnId="{01324F91-97ED-4B53-8D7D-C41BD988E857}">
      <dgm:prSet/>
      <dgm:spPr/>
      <dgm:t>
        <a:bodyPr/>
        <a:lstStyle/>
        <a:p>
          <a:endParaRPr lang="en-US"/>
        </a:p>
      </dgm:t>
    </dgm:pt>
    <dgm:pt modelId="{4FD0DCF8-3CF0-4535-B0C9-FA02A29FF60E}" type="sibTrans" cxnId="{01324F91-97ED-4B53-8D7D-C41BD988E857}">
      <dgm:prSet/>
      <dgm:spPr/>
      <dgm:t>
        <a:bodyPr/>
        <a:lstStyle/>
        <a:p>
          <a:endParaRPr lang="en-US"/>
        </a:p>
      </dgm:t>
    </dgm:pt>
    <dgm:pt modelId="{90AB4BA6-A84D-40D4-8B16-EEB152276207}">
      <dgm:prSet phldrT="[Text]" custT="1"/>
      <dgm:spPr>
        <a:solidFill>
          <a:srgbClr val="00B0F0"/>
        </a:solidFill>
      </dgm:spPr>
      <dgm:t>
        <a:bodyPr/>
        <a:lstStyle/>
        <a:p>
          <a:pPr>
            <a:lnSpc>
              <a:spcPct val="100000"/>
            </a:lnSpc>
            <a:spcAft>
              <a:spcPts val="0"/>
            </a:spcAft>
          </a:pPr>
          <a:r>
            <a:rPr lang="en-US" sz="1400" b="1" dirty="0">
              <a:solidFill>
                <a:schemeClr val="tx1"/>
              </a:solidFill>
            </a:rPr>
            <a:t>Individual Diet Quality </a:t>
          </a:r>
        </a:p>
        <a:p>
          <a:pPr>
            <a:lnSpc>
              <a:spcPct val="100000"/>
            </a:lnSpc>
            <a:spcAft>
              <a:spcPts val="0"/>
            </a:spcAft>
          </a:pPr>
          <a:r>
            <a:rPr lang="en-US" sz="1200" b="0" dirty="0">
              <a:solidFill>
                <a:schemeClr val="tx1"/>
              </a:solidFill>
            </a:rPr>
            <a:t>Di</a:t>
          </a:r>
          <a:r>
            <a:rPr lang="en-US" sz="1200" dirty="0">
              <a:solidFill>
                <a:schemeClr val="tx1"/>
              </a:solidFill>
            </a:rPr>
            <a:t>versity, adequacy, safety</a:t>
          </a:r>
        </a:p>
      </dgm:t>
    </dgm:pt>
    <dgm:pt modelId="{544AAE1C-1A6C-43CC-B21F-7EB89380F8C0}" type="parTrans" cxnId="{EE84EC0A-F48A-45C3-8524-3356341C8A7F}">
      <dgm:prSet/>
      <dgm:spPr/>
      <dgm:t>
        <a:bodyPr/>
        <a:lstStyle/>
        <a:p>
          <a:endParaRPr lang="en-US"/>
        </a:p>
      </dgm:t>
    </dgm:pt>
    <dgm:pt modelId="{6D53107E-C9B9-4D6B-93F6-51EEFE46FF53}" type="sibTrans" cxnId="{EE84EC0A-F48A-45C3-8524-3356341C8A7F}">
      <dgm:prSet/>
      <dgm:spPr/>
      <dgm:t>
        <a:bodyPr/>
        <a:lstStyle/>
        <a:p>
          <a:endParaRPr lang="en-US"/>
        </a:p>
      </dgm:t>
    </dgm:pt>
    <dgm:pt modelId="{2EC09BD9-CECF-46DC-B4EF-DD80A2E6AB84}" type="pres">
      <dgm:prSet presAssocID="{E0C6B6D7-2BE6-4670-84DE-E4EEDF528F2B}" presName="Name0" presStyleCnt="0">
        <dgm:presLayoutVars>
          <dgm:chMax val="7"/>
          <dgm:resizeHandles val="exact"/>
        </dgm:presLayoutVars>
      </dgm:prSet>
      <dgm:spPr/>
      <dgm:t>
        <a:bodyPr/>
        <a:lstStyle/>
        <a:p>
          <a:endParaRPr lang="en-US"/>
        </a:p>
      </dgm:t>
    </dgm:pt>
    <dgm:pt modelId="{A476EDDC-92CB-4E08-9B5D-CBCAB24C8E80}" type="pres">
      <dgm:prSet presAssocID="{E0C6B6D7-2BE6-4670-84DE-E4EEDF528F2B}" presName="comp1" presStyleCnt="0"/>
      <dgm:spPr/>
    </dgm:pt>
    <dgm:pt modelId="{10A0FAB7-FB7E-41F2-94B0-EE79662E2B8A}" type="pres">
      <dgm:prSet presAssocID="{E0C6B6D7-2BE6-4670-84DE-E4EEDF528F2B}" presName="circle1" presStyleLbl="node1" presStyleIdx="0" presStyleCnt="3" custLinFactNeighborY="-1370"/>
      <dgm:spPr/>
      <dgm:t>
        <a:bodyPr/>
        <a:lstStyle/>
        <a:p>
          <a:endParaRPr lang="en-US"/>
        </a:p>
      </dgm:t>
    </dgm:pt>
    <dgm:pt modelId="{CB62811A-5D54-45A0-B0A2-55CB796BB8BE}" type="pres">
      <dgm:prSet presAssocID="{E0C6B6D7-2BE6-4670-84DE-E4EEDF528F2B}" presName="c1text" presStyleLbl="node1" presStyleIdx="0" presStyleCnt="3">
        <dgm:presLayoutVars>
          <dgm:bulletEnabled val="1"/>
        </dgm:presLayoutVars>
      </dgm:prSet>
      <dgm:spPr/>
      <dgm:t>
        <a:bodyPr/>
        <a:lstStyle/>
        <a:p>
          <a:endParaRPr lang="en-US"/>
        </a:p>
      </dgm:t>
    </dgm:pt>
    <dgm:pt modelId="{0B179FD9-4826-47CD-BF89-A3868BEB7992}" type="pres">
      <dgm:prSet presAssocID="{E0C6B6D7-2BE6-4670-84DE-E4EEDF528F2B}" presName="comp2" presStyleCnt="0"/>
      <dgm:spPr/>
    </dgm:pt>
    <dgm:pt modelId="{FEC4A2B7-8301-48AE-A4E3-856C7E3FC7C7}" type="pres">
      <dgm:prSet presAssocID="{E0C6B6D7-2BE6-4670-84DE-E4EEDF528F2B}" presName="circle2" presStyleLbl="node1" presStyleIdx="1" presStyleCnt="3"/>
      <dgm:spPr/>
      <dgm:t>
        <a:bodyPr/>
        <a:lstStyle/>
        <a:p>
          <a:endParaRPr lang="en-US"/>
        </a:p>
      </dgm:t>
    </dgm:pt>
    <dgm:pt modelId="{54D45CF1-C398-4EB7-8E08-BAC6BE7D6448}" type="pres">
      <dgm:prSet presAssocID="{E0C6B6D7-2BE6-4670-84DE-E4EEDF528F2B}" presName="c2text" presStyleLbl="node1" presStyleIdx="1" presStyleCnt="3">
        <dgm:presLayoutVars>
          <dgm:bulletEnabled val="1"/>
        </dgm:presLayoutVars>
      </dgm:prSet>
      <dgm:spPr/>
      <dgm:t>
        <a:bodyPr/>
        <a:lstStyle/>
        <a:p>
          <a:endParaRPr lang="en-US"/>
        </a:p>
      </dgm:t>
    </dgm:pt>
    <dgm:pt modelId="{B6568D97-32E7-4541-83D9-329A8BFD3344}" type="pres">
      <dgm:prSet presAssocID="{E0C6B6D7-2BE6-4670-84DE-E4EEDF528F2B}" presName="comp3" presStyleCnt="0"/>
      <dgm:spPr/>
    </dgm:pt>
    <dgm:pt modelId="{6DA46B45-ABB5-4770-A612-E39CA11DE260}" type="pres">
      <dgm:prSet presAssocID="{E0C6B6D7-2BE6-4670-84DE-E4EEDF528F2B}" presName="circle3" presStyleLbl="node1" presStyleIdx="2" presStyleCnt="3"/>
      <dgm:spPr/>
      <dgm:t>
        <a:bodyPr/>
        <a:lstStyle/>
        <a:p>
          <a:endParaRPr lang="en-US"/>
        </a:p>
      </dgm:t>
    </dgm:pt>
    <dgm:pt modelId="{4716F827-F68A-4056-A2A5-10A7E8FFACB2}" type="pres">
      <dgm:prSet presAssocID="{E0C6B6D7-2BE6-4670-84DE-E4EEDF528F2B}" presName="c3text" presStyleLbl="node1" presStyleIdx="2" presStyleCnt="3">
        <dgm:presLayoutVars>
          <dgm:bulletEnabled val="1"/>
        </dgm:presLayoutVars>
      </dgm:prSet>
      <dgm:spPr/>
      <dgm:t>
        <a:bodyPr/>
        <a:lstStyle/>
        <a:p>
          <a:endParaRPr lang="en-US"/>
        </a:p>
      </dgm:t>
    </dgm:pt>
  </dgm:ptLst>
  <dgm:cxnLst>
    <dgm:cxn modelId="{01324F91-97ED-4B53-8D7D-C41BD988E857}" srcId="{E0C6B6D7-2BE6-4670-84DE-E4EEDF528F2B}" destId="{40794EC4-DCB4-4AA4-A302-0FD855EF43A2}" srcOrd="1" destOrd="0" parTransId="{84F208EC-8751-483F-B138-875EEF71B176}" sibTransId="{4FD0DCF8-3CF0-4535-B0C9-FA02A29FF60E}"/>
    <dgm:cxn modelId="{95FBA1C7-A9F8-4C35-A2D5-E54BDC74AECB}" type="presOf" srcId="{90AB4BA6-A84D-40D4-8B16-EEB152276207}" destId="{4716F827-F68A-4056-A2A5-10A7E8FFACB2}" srcOrd="1" destOrd="0" presId="urn:microsoft.com/office/officeart/2005/8/layout/venn2"/>
    <dgm:cxn modelId="{7A97DD41-81AF-4E9C-9EC5-320EF9ECD9A3}" type="presOf" srcId="{E0C6B6D7-2BE6-4670-84DE-E4EEDF528F2B}" destId="{2EC09BD9-CECF-46DC-B4EF-DD80A2E6AB84}" srcOrd="0" destOrd="0" presId="urn:microsoft.com/office/officeart/2005/8/layout/venn2"/>
    <dgm:cxn modelId="{52754096-207C-4DF9-8293-C2AD9758993B}" srcId="{E0C6B6D7-2BE6-4670-84DE-E4EEDF528F2B}" destId="{58E65363-C038-484B-AD87-B32A16CE606E}" srcOrd="0" destOrd="0" parTransId="{458246A6-4A25-4C67-9B03-0A97B92338C3}" sibTransId="{D5EA199B-61C8-41A9-9266-6D3BEE295C2F}"/>
    <dgm:cxn modelId="{BDA486E6-623D-4028-9A23-ED6759851DDE}" type="presOf" srcId="{58E65363-C038-484B-AD87-B32A16CE606E}" destId="{CB62811A-5D54-45A0-B0A2-55CB796BB8BE}" srcOrd="1" destOrd="0" presId="urn:microsoft.com/office/officeart/2005/8/layout/venn2"/>
    <dgm:cxn modelId="{EE84EC0A-F48A-45C3-8524-3356341C8A7F}" srcId="{E0C6B6D7-2BE6-4670-84DE-E4EEDF528F2B}" destId="{90AB4BA6-A84D-40D4-8B16-EEB152276207}" srcOrd="2" destOrd="0" parTransId="{544AAE1C-1A6C-43CC-B21F-7EB89380F8C0}" sibTransId="{6D53107E-C9B9-4D6B-93F6-51EEFE46FF53}"/>
    <dgm:cxn modelId="{21EA1F9E-306F-48B0-B6FC-9F0DBA46A41C}" type="presOf" srcId="{58E65363-C038-484B-AD87-B32A16CE606E}" destId="{10A0FAB7-FB7E-41F2-94B0-EE79662E2B8A}" srcOrd="0" destOrd="0" presId="urn:microsoft.com/office/officeart/2005/8/layout/venn2"/>
    <dgm:cxn modelId="{8F52577F-1E25-4383-B87E-33F1F2EF58A9}" type="presOf" srcId="{90AB4BA6-A84D-40D4-8B16-EEB152276207}" destId="{6DA46B45-ABB5-4770-A612-E39CA11DE260}" srcOrd="0" destOrd="0" presId="urn:microsoft.com/office/officeart/2005/8/layout/venn2"/>
    <dgm:cxn modelId="{9640DB75-4DB0-410C-9FC0-98DAB4D7E697}" type="presOf" srcId="{40794EC4-DCB4-4AA4-A302-0FD855EF43A2}" destId="{54D45CF1-C398-4EB7-8E08-BAC6BE7D6448}" srcOrd="1" destOrd="0" presId="urn:microsoft.com/office/officeart/2005/8/layout/venn2"/>
    <dgm:cxn modelId="{0EE7FA5E-E4BF-4F07-A626-CBA57C659420}" type="presOf" srcId="{40794EC4-DCB4-4AA4-A302-0FD855EF43A2}" destId="{FEC4A2B7-8301-48AE-A4E3-856C7E3FC7C7}" srcOrd="0" destOrd="0" presId="urn:microsoft.com/office/officeart/2005/8/layout/venn2"/>
    <dgm:cxn modelId="{945DD508-E0E6-451F-B392-485A5A49F02D}" type="presParOf" srcId="{2EC09BD9-CECF-46DC-B4EF-DD80A2E6AB84}" destId="{A476EDDC-92CB-4E08-9B5D-CBCAB24C8E80}" srcOrd="0" destOrd="0" presId="urn:microsoft.com/office/officeart/2005/8/layout/venn2"/>
    <dgm:cxn modelId="{7A330BDC-9BCC-4FBF-BB6B-4395B47ED8BF}" type="presParOf" srcId="{A476EDDC-92CB-4E08-9B5D-CBCAB24C8E80}" destId="{10A0FAB7-FB7E-41F2-94B0-EE79662E2B8A}" srcOrd="0" destOrd="0" presId="urn:microsoft.com/office/officeart/2005/8/layout/venn2"/>
    <dgm:cxn modelId="{5BDF9152-6A7A-4620-B32B-F1FD115CD0AF}" type="presParOf" srcId="{A476EDDC-92CB-4E08-9B5D-CBCAB24C8E80}" destId="{CB62811A-5D54-45A0-B0A2-55CB796BB8BE}" srcOrd="1" destOrd="0" presId="urn:microsoft.com/office/officeart/2005/8/layout/venn2"/>
    <dgm:cxn modelId="{4346F85C-BFDE-4043-8617-663B653CD9EA}" type="presParOf" srcId="{2EC09BD9-CECF-46DC-B4EF-DD80A2E6AB84}" destId="{0B179FD9-4826-47CD-BF89-A3868BEB7992}" srcOrd="1" destOrd="0" presId="urn:microsoft.com/office/officeart/2005/8/layout/venn2"/>
    <dgm:cxn modelId="{BD32FEBB-AE3B-407A-A2C4-C13B6632B04D}" type="presParOf" srcId="{0B179FD9-4826-47CD-BF89-A3868BEB7992}" destId="{FEC4A2B7-8301-48AE-A4E3-856C7E3FC7C7}" srcOrd="0" destOrd="0" presId="urn:microsoft.com/office/officeart/2005/8/layout/venn2"/>
    <dgm:cxn modelId="{25B98D2F-8A53-413A-BBFD-052CB0402E13}" type="presParOf" srcId="{0B179FD9-4826-47CD-BF89-A3868BEB7992}" destId="{54D45CF1-C398-4EB7-8E08-BAC6BE7D6448}" srcOrd="1" destOrd="0" presId="urn:microsoft.com/office/officeart/2005/8/layout/venn2"/>
    <dgm:cxn modelId="{2BA9BDB5-A322-4DE9-9B1C-C6FEE2123F51}" type="presParOf" srcId="{2EC09BD9-CECF-46DC-B4EF-DD80A2E6AB84}" destId="{B6568D97-32E7-4541-83D9-329A8BFD3344}" srcOrd="2" destOrd="0" presId="urn:microsoft.com/office/officeart/2005/8/layout/venn2"/>
    <dgm:cxn modelId="{472B2196-E6AB-4AA0-9577-5E2B7B3E1EC6}" type="presParOf" srcId="{B6568D97-32E7-4541-83D9-329A8BFD3344}" destId="{6DA46B45-ABB5-4770-A612-E39CA11DE260}" srcOrd="0" destOrd="0" presId="urn:microsoft.com/office/officeart/2005/8/layout/venn2"/>
    <dgm:cxn modelId="{62842932-012A-4739-817D-AB052EC7F953}" type="presParOf" srcId="{B6568D97-32E7-4541-83D9-329A8BFD3344}" destId="{4716F827-F68A-4056-A2A5-10A7E8FFACB2}"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0FAB7-FB7E-41F2-94B0-EE79662E2B8A}">
      <dsp:nvSpPr>
        <dsp:cNvPr id="0" name=""/>
        <dsp:cNvSpPr/>
      </dsp:nvSpPr>
      <dsp:spPr>
        <a:xfrm>
          <a:off x="1004551" y="0"/>
          <a:ext cx="4584898" cy="4584898"/>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100000"/>
            </a:lnSpc>
            <a:spcBef>
              <a:spcPct val="0"/>
            </a:spcBef>
            <a:spcAft>
              <a:spcPts val="0"/>
            </a:spcAft>
          </a:pPr>
          <a:r>
            <a:rPr lang="en-US" sz="1400" b="1" kern="1200" dirty="0">
              <a:solidFill>
                <a:schemeClr val="tx1"/>
              </a:solidFill>
            </a:rPr>
            <a:t>Food System </a:t>
          </a:r>
        </a:p>
        <a:p>
          <a:pPr lvl="0" algn="ctr" defTabSz="622300">
            <a:lnSpc>
              <a:spcPct val="100000"/>
            </a:lnSpc>
            <a:spcBef>
              <a:spcPct val="0"/>
            </a:spcBef>
            <a:spcAft>
              <a:spcPts val="0"/>
            </a:spcAft>
          </a:pPr>
          <a:r>
            <a:rPr lang="en-US" sz="1200" kern="1200" dirty="0">
              <a:solidFill>
                <a:schemeClr val="tx1"/>
              </a:solidFill>
            </a:rPr>
            <a:t>Production, processing, retail, consumption , disposal</a:t>
          </a:r>
        </a:p>
      </dsp:txBody>
      <dsp:txXfrm>
        <a:off x="2495789" y="229244"/>
        <a:ext cx="1602421" cy="687734"/>
      </dsp:txXfrm>
    </dsp:sp>
    <dsp:sp modelId="{FEC4A2B7-8301-48AE-A4E3-856C7E3FC7C7}">
      <dsp:nvSpPr>
        <dsp:cNvPr id="0" name=""/>
        <dsp:cNvSpPr/>
      </dsp:nvSpPr>
      <dsp:spPr>
        <a:xfrm>
          <a:off x="1577663" y="1146224"/>
          <a:ext cx="3438673" cy="3438673"/>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100000"/>
            </a:lnSpc>
            <a:spcBef>
              <a:spcPct val="0"/>
            </a:spcBef>
            <a:spcAft>
              <a:spcPts val="0"/>
            </a:spcAft>
          </a:pPr>
          <a:endParaRPr lang="en-US" sz="1400" b="1" kern="1200" dirty="0">
            <a:solidFill>
              <a:schemeClr val="bg1"/>
            </a:solidFill>
          </a:endParaRPr>
        </a:p>
        <a:p>
          <a:pPr lvl="0" algn="ctr" defTabSz="622300">
            <a:lnSpc>
              <a:spcPct val="100000"/>
            </a:lnSpc>
            <a:spcBef>
              <a:spcPct val="0"/>
            </a:spcBef>
            <a:spcAft>
              <a:spcPts val="0"/>
            </a:spcAft>
          </a:pPr>
          <a:endParaRPr lang="en-US" sz="1400" b="1" kern="1200" dirty="0">
            <a:solidFill>
              <a:schemeClr val="bg1"/>
            </a:solidFill>
          </a:endParaRPr>
        </a:p>
        <a:p>
          <a:pPr lvl="0" algn="ctr" defTabSz="622300">
            <a:lnSpc>
              <a:spcPct val="100000"/>
            </a:lnSpc>
            <a:spcBef>
              <a:spcPct val="0"/>
            </a:spcBef>
            <a:spcAft>
              <a:spcPts val="0"/>
            </a:spcAft>
          </a:pPr>
          <a:endParaRPr lang="en-US" sz="1400" b="1" kern="1200" dirty="0">
            <a:solidFill>
              <a:schemeClr val="bg1"/>
            </a:solidFill>
          </a:endParaRPr>
        </a:p>
        <a:p>
          <a:pPr lvl="0" algn="ctr" defTabSz="622300">
            <a:lnSpc>
              <a:spcPct val="100000"/>
            </a:lnSpc>
            <a:spcBef>
              <a:spcPct val="0"/>
            </a:spcBef>
            <a:spcAft>
              <a:spcPts val="0"/>
            </a:spcAft>
          </a:pPr>
          <a:r>
            <a:rPr lang="en-US" sz="1400" b="1" kern="1200" dirty="0">
              <a:solidFill>
                <a:schemeClr val="tx1"/>
              </a:solidFill>
            </a:rPr>
            <a:t>Food Environment</a:t>
          </a:r>
        </a:p>
        <a:p>
          <a:pPr lvl="0" algn="ctr" defTabSz="622300">
            <a:lnSpc>
              <a:spcPct val="100000"/>
            </a:lnSpc>
            <a:spcBef>
              <a:spcPct val="0"/>
            </a:spcBef>
            <a:spcAft>
              <a:spcPts val="0"/>
            </a:spcAft>
          </a:pPr>
          <a:r>
            <a:rPr lang="en-US" sz="1200" kern="1200" dirty="0">
              <a:solidFill>
                <a:schemeClr val="tx1"/>
              </a:solidFill>
            </a:rPr>
            <a:t>Availability, access, convenience, desirability for </a:t>
          </a:r>
          <a:r>
            <a:rPr lang="en-US" sz="1200" kern="1200" dirty="0">
              <a:solidFill>
                <a:schemeClr val="bg1"/>
              </a:solidFill>
            </a:rPr>
            <a:t>consumers</a:t>
          </a:r>
          <a:br>
            <a:rPr lang="en-US" sz="1200" kern="1200" dirty="0">
              <a:solidFill>
                <a:schemeClr val="bg1"/>
              </a:solidFill>
            </a:rPr>
          </a:br>
          <a:endParaRPr lang="en-US" sz="1200" kern="1200" dirty="0">
            <a:solidFill>
              <a:schemeClr val="bg1"/>
            </a:solidFill>
          </a:endParaRPr>
        </a:p>
        <a:p>
          <a:pPr lvl="0" algn="ctr" defTabSz="622300">
            <a:lnSpc>
              <a:spcPct val="100000"/>
            </a:lnSpc>
            <a:spcBef>
              <a:spcPct val="0"/>
            </a:spcBef>
            <a:spcAft>
              <a:spcPts val="0"/>
            </a:spcAft>
          </a:pPr>
          <a:endParaRPr lang="en-US" sz="1200" kern="1200" dirty="0">
            <a:solidFill>
              <a:schemeClr val="bg1"/>
            </a:solidFill>
          </a:endParaRPr>
        </a:p>
      </dsp:txBody>
      <dsp:txXfrm>
        <a:off x="2495789" y="1361141"/>
        <a:ext cx="1602421" cy="644751"/>
      </dsp:txXfrm>
    </dsp:sp>
    <dsp:sp modelId="{6DA46B45-ABB5-4770-A612-E39CA11DE260}">
      <dsp:nvSpPr>
        <dsp:cNvPr id="0" name=""/>
        <dsp:cNvSpPr/>
      </dsp:nvSpPr>
      <dsp:spPr>
        <a:xfrm>
          <a:off x="2150775" y="2292449"/>
          <a:ext cx="2292449" cy="2292449"/>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100000"/>
            </a:lnSpc>
            <a:spcBef>
              <a:spcPct val="0"/>
            </a:spcBef>
            <a:spcAft>
              <a:spcPts val="0"/>
            </a:spcAft>
          </a:pPr>
          <a:r>
            <a:rPr lang="en-US" sz="1400" b="1" kern="1200" dirty="0">
              <a:solidFill>
                <a:schemeClr val="tx1"/>
              </a:solidFill>
            </a:rPr>
            <a:t>Individual Diet Quality </a:t>
          </a:r>
        </a:p>
        <a:p>
          <a:pPr lvl="0" algn="ctr" defTabSz="622300">
            <a:lnSpc>
              <a:spcPct val="100000"/>
            </a:lnSpc>
            <a:spcBef>
              <a:spcPct val="0"/>
            </a:spcBef>
            <a:spcAft>
              <a:spcPts val="0"/>
            </a:spcAft>
          </a:pPr>
          <a:r>
            <a:rPr lang="en-US" sz="1200" b="0" kern="1200" dirty="0">
              <a:solidFill>
                <a:schemeClr val="tx1"/>
              </a:solidFill>
            </a:rPr>
            <a:t>Di</a:t>
          </a:r>
          <a:r>
            <a:rPr lang="en-US" sz="1200" kern="1200" dirty="0">
              <a:solidFill>
                <a:schemeClr val="tx1"/>
              </a:solidFill>
            </a:rPr>
            <a:t>versity, adequacy, safety</a:t>
          </a:r>
        </a:p>
      </dsp:txBody>
      <dsp:txXfrm>
        <a:off x="2486497" y="2865561"/>
        <a:ext cx="1621006" cy="1146224"/>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F012E6-F58B-4231-A575-4092ED0001B6}" type="datetimeFigureOut">
              <a:rPr lang="en-US" smtClean="0"/>
              <a:t>5/10/2019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9089BC-A32A-472B-94B3-161AAA7C19B3}" type="slidenum">
              <a:rPr lang="en-US" smtClean="0"/>
              <a:t>‹#›</a:t>
            </a:fld>
            <a:endParaRPr lang="en-US"/>
          </a:p>
        </p:txBody>
      </p:sp>
    </p:spTree>
    <p:extLst>
      <p:ext uri="{BB962C8B-B14F-4D97-AF65-F5344CB8AC3E}">
        <p14:creationId xmlns:p14="http://schemas.microsoft.com/office/powerpoint/2010/main" val="2474344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ourworldindata.org/grapher/global-meat-production-by-livestock-type"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ourworldindata.org/grapher/meat-supply-per-person"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ourworldindata.org/grapher/greenhouse-gas-emissions-per-gram-of-protein-by-food-typ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395A4-B8EF-4BAC-AAF3-7B0E7E6DC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3309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395A4-B8EF-4BAC-AAF3-7B0E7E6DC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7844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a:p>
            <a:r>
              <a:rPr lang="en-GB" dirty="0"/>
              <a:t>Not only have we lost diversity but also nutritional quality. The case of indigenous banana being extremely high in vitamin A </a:t>
            </a:r>
            <a:r>
              <a:rPr lang="en-GB" dirty="0" err="1"/>
              <a:t>vrs</a:t>
            </a:r>
            <a:r>
              <a:rPr lang="en-GB" dirty="0"/>
              <a:t> the beautiful cavendish banana we all like so much but hardly any vitamin 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395A4-B8EF-4BAC-AAF3-7B0E7E6DC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4336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This report presents a foresight exercise to identify potential strategic options for achieving the SDG concerning food and agriculture. </a:t>
            </a:r>
          </a:p>
          <a:p>
            <a:r>
              <a:rPr lang="en-GB" dirty="0"/>
              <a:t>The report analyses the potential future scenarios that reflect to varying </a:t>
            </a:r>
            <a:r>
              <a:rPr lang="en-GB" dirty="0" err="1"/>
              <a:t>degress</a:t>
            </a:r>
            <a:r>
              <a:rPr lang="en-GB" dirty="0"/>
              <a:t>, the challenges to move food and agricultural systems towards “a world in which food is nutritious and accessible for everyone and natural resources are manged in a way that maintain ecosystem functions to support current as </a:t>
            </a:r>
            <a:r>
              <a:rPr lang="en-GB" dirty="0" err="1"/>
              <a:t>asll</a:t>
            </a:r>
            <a:r>
              <a:rPr lang="en-GB" dirty="0"/>
              <a:t> as future human needs”</a:t>
            </a:r>
          </a:p>
          <a:p>
            <a:pPr lvl="0"/>
            <a:endParaRPr lang="en-GB" dirty="0"/>
          </a:p>
          <a:p>
            <a:pPr lvl="0"/>
            <a:r>
              <a:rPr lang="en-US" dirty="0"/>
              <a:t>“Will global food and agricultural systems be able to feed humanity sustainably and satisfactorily in the future, while also accommodating additional non-food agricultural demand</a:t>
            </a:r>
            <a:r>
              <a:rPr lang="en-US" b="1" dirty="0"/>
              <a:t>?  </a:t>
            </a:r>
          </a:p>
          <a:p>
            <a:pPr lvl="0"/>
            <a:r>
              <a:rPr lang="en-US" dirty="0"/>
              <a:t>Ensuing questions:</a:t>
            </a:r>
            <a:r>
              <a:rPr lang="en-US" b="1" dirty="0"/>
              <a:t>  </a:t>
            </a:r>
            <a:endParaRPr lang="en-GB" dirty="0"/>
          </a:p>
          <a:p>
            <a:pPr marL="628650" lvl="1" indent="-171450">
              <a:buFont typeface="Arial" panose="020B0604020202020204" pitchFamily="34" charset="0"/>
              <a:buChar char="•"/>
            </a:pPr>
            <a:r>
              <a:rPr lang="en-GB" dirty="0"/>
              <a:t>What can be done to manage food demand and orient people’s dietary preferences towards more nutritious and less resource-intensive food?</a:t>
            </a:r>
          </a:p>
          <a:p>
            <a:pPr marL="628650" lvl="1" indent="-171450">
              <a:buFont typeface="Arial" panose="020B0604020202020204" pitchFamily="34" charset="0"/>
              <a:buChar char="•"/>
            </a:pPr>
            <a:r>
              <a:rPr lang="en-GB" dirty="0"/>
              <a:t>How to address the scarcity and reduced quality of land and water resources in a sustainable manner?</a:t>
            </a:r>
          </a:p>
          <a:p>
            <a:pPr marL="628650" lvl="1" indent="-171450">
              <a:buFont typeface="Arial" panose="020B0604020202020204" pitchFamily="34" charset="0"/>
              <a:buChar char="•"/>
            </a:pPr>
            <a:r>
              <a:rPr lang="en-GB" dirty="0"/>
              <a:t>Will poverty, inequality and unemployment continue to constrain food access and hamper the achievement of food security and nutrition goals? </a:t>
            </a:r>
          </a:p>
          <a:p>
            <a:pPr marL="628650" lvl="1" indent="-171450">
              <a:buFont typeface="Arial" panose="020B0604020202020204" pitchFamily="34" charset="0"/>
              <a:buChar char="•"/>
            </a:pPr>
            <a:r>
              <a:rPr lang="en-GB" dirty="0"/>
              <a:t>How will climate change affect agriculture and rural livelihoods, and can agriculture help reduce GHG emissions?</a:t>
            </a:r>
          </a:p>
          <a:p>
            <a:pPr lvl="1"/>
            <a:endParaRPr lang="en-US" dirty="0"/>
          </a:p>
          <a:p>
            <a:pPr lvl="1"/>
            <a:r>
              <a:rPr lang="en-US" dirty="0"/>
              <a:t>The whole report is shaped to address  these concerns and to analyze related challenges. </a:t>
            </a:r>
          </a:p>
          <a:p>
            <a:pPr lvl="1"/>
            <a:r>
              <a:rPr lang="en-US" dirty="0"/>
              <a:t>The challenges food and agricultural systems are facing, where highlighted in the previous FAO report FOFA TAC (SHOW) </a:t>
            </a:r>
          </a:p>
          <a:p>
            <a:pPr lvl="1"/>
            <a:r>
              <a:rPr lang="en-US" dirty="0"/>
              <a:t>FOFA 2050 takes stock of those challenges and has the ambition to shed some light on them</a:t>
            </a:r>
          </a:p>
          <a:p>
            <a:pPr lvl="1"/>
            <a:r>
              <a:rPr lang="en-US" dirty="0"/>
              <a:t>In an effort to identify a solid analytical framework, required to shed light on the future of food and agriculture, those challenges have been grouped in two broad families:</a:t>
            </a:r>
          </a:p>
          <a:p>
            <a:pPr marL="685800" lvl="1" indent="-228600">
              <a:buFont typeface="Arial" panose="020B0604020202020204" pitchFamily="34" charset="0"/>
              <a:buAutoNum type="arabicParenR"/>
            </a:pPr>
            <a:r>
              <a:rPr lang="en-US" dirty="0"/>
              <a:t>Challenges for the future availability and stability of food and other agricultural commodities </a:t>
            </a:r>
          </a:p>
          <a:p>
            <a:pPr marL="685800" lvl="1" indent="-228600">
              <a:buFont typeface="Arial" panose="020B0604020202020204" pitchFamily="34" charset="0"/>
              <a:buAutoNum type="arabicParenR"/>
            </a:pPr>
            <a:r>
              <a:rPr lang="en-US" dirty="0"/>
              <a:t>Challenges for access to good quality, nutritious food, and its proper utilization  </a:t>
            </a:r>
          </a:p>
          <a:p>
            <a:pPr lvl="1"/>
            <a:endParaRPr lang="en-US" dirty="0"/>
          </a:p>
          <a:p>
            <a:r>
              <a:rPr lang="en-GB"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395A4-B8EF-4BAC-AAF3-7B0E7E6DC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2631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799" y="4418247"/>
            <a:ext cx="5797591" cy="3600450"/>
          </a:xfrm>
        </p:spPr>
        <p:txBody>
          <a:bodyPr/>
          <a:lstStyle/>
          <a:p>
            <a:pPr marL="171450" indent="-171450">
              <a:spcAft>
                <a:spcPts val="1200"/>
              </a:spcAft>
              <a:buFont typeface="Arial" panose="020B0604020202020204" pitchFamily="34" charset="0"/>
              <a:buChar char="•"/>
            </a:pPr>
            <a:r>
              <a:rPr lang="en-US" dirty="0"/>
              <a:t>The “Business as usual scenario” (BAU)- where several outstanding challenges facing food and agriculture are left unaddressed.</a:t>
            </a:r>
          </a:p>
          <a:p>
            <a:pPr marL="171450" indent="-171450">
              <a:spcAft>
                <a:spcPts val="1200"/>
              </a:spcAft>
              <a:buFont typeface="Arial" panose="020B0604020202020204" pitchFamily="34" charset="0"/>
              <a:buChar char="•"/>
            </a:pPr>
            <a:r>
              <a:rPr lang="en-US" dirty="0"/>
              <a:t>The “Towards Sustainability scenario” (TSS)- involves proactive changes towards more sustainable food and agriculture systems.</a:t>
            </a:r>
          </a:p>
          <a:p>
            <a:pPr marL="171450" indent="-171450">
              <a:spcAft>
                <a:spcPts val="1200"/>
              </a:spcAft>
              <a:buFont typeface="Arial" panose="020B0604020202020204" pitchFamily="34" charset="0"/>
              <a:buChar char="•"/>
            </a:pPr>
            <a:r>
              <a:rPr lang="en-US" dirty="0"/>
              <a:t>The “Stratified Societies scenarios” (SSS)- Outlines a future with exacerbated inequalities across countries and throughout different layers of societies. </a:t>
            </a:r>
          </a:p>
          <a:p>
            <a:pPr marL="171450" indent="-171450">
              <a:spcAft>
                <a:spcPts val="1200"/>
              </a:spcAft>
              <a:buFont typeface="Arial" panose="020B0604020202020204" pitchFamily="34" charset="0"/>
              <a:buChar char="•"/>
            </a:pPr>
            <a:r>
              <a:rPr lang="en-US" dirty="0"/>
              <a:t>The three</a:t>
            </a:r>
            <a:r>
              <a:rPr lang="en-US" baseline="0" dirty="0"/>
              <a:t> scenarios for FOFA 2050, Business as Usual, Towards sustainability and Stratified Societies,  have been cast in this “Challenges space”, which is the challenges space for sustainable food security, improved nutrition and sustainable agriculture and rural development.</a:t>
            </a:r>
          </a:p>
          <a:p>
            <a:pPr marL="171450" indent="-171450">
              <a:spcAft>
                <a:spcPts val="1200"/>
              </a:spcAft>
              <a:buFont typeface="Arial" panose="020B0604020202020204" pitchFamily="34" charset="0"/>
              <a:buChar char="•"/>
            </a:pPr>
            <a:r>
              <a:rPr lang="en-US" baseline="0" dirty="0"/>
              <a:t>This can be seen as the space of challenges we face to achieve the targets of SDG2.</a:t>
            </a:r>
          </a:p>
          <a:p>
            <a:pPr marL="171450" indent="-171450">
              <a:spcAft>
                <a:spcPts val="1200"/>
              </a:spcAft>
              <a:buFont typeface="Arial" panose="020B0604020202020204" pitchFamily="34" charset="0"/>
              <a:buChar char="•"/>
            </a:pPr>
            <a:r>
              <a:rPr lang="en-US" baseline="0" dirty="0"/>
              <a:t>Drivers of food and agricultural systems, such as per per-capita income, income earning opportunities, income distribution, poverty may increase or decrease the challenges for access and utilization of food, depending on their future pattern.</a:t>
            </a:r>
          </a:p>
          <a:p>
            <a:pPr marL="171450" indent="-171450">
              <a:spcAft>
                <a:spcPts val="1200"/>
              </a:spcAft>
              <a:buFont typeface="Arial" panose="020B0604020202020204" pitchFamily="34" charset="0"/>
              <a:buChar char="•"/>
            </a:pPr>
            <a:r>
              <a:rPr lang="en-US" baseline="0" dirty="0"/>
              <a:t>Other drivers, such as population growth, technical progress, climate change, may increase or decrease the challenges for availability of agricultural (food and non food) products and their long term stability </a:t>
            </a:r>
          </a:p>
          <a:p>
            <a:pPr marL="171450" indent="-171450">
              <a:spcAft>
                <a:spcPts val="1200"/>
              </a:spcAft>
              <a:buFont typeface="Arial" panose="020B0604020202020204" pitchFamily="34" charset="0"/>
              <a:buChar char="•"/>
            </a:pPr>
            <a:r>
              <a:rPr lang="en-US" baseline="0" dirty="0"/>
              <a:t>Needless to say, some drivers may influence both the families of challenges.</a:t>
            </a:r>
          </a:p>
          <a:p>
            <a:pPr marL="0" indent="0">
              <a:spcAft>
                <a:spcPts val="1200"/>
              </a:spcAft>
              <a:buFont typeface="Arial" panose="020B0604020202020204" pitchFamily="34" charset="0"/>
              <a:buNone/>
            </a:pPr>
            <a:r>
              <a:rPr lang="en-US" baseline="0" dirty="0"/>
              <a:t> </a:t>
            </a:r>
          </a:p>
          <a:p>
            <a:pPr marL="171450" indent="-171450">
              <a:spcAft>
                <a:spcPts val="1200"/>
              </a:spcAft>
              <a:buFont typeface="Arial" panose="020B0604020202020204" pitchFamily="34" charset="0"/>
              <a:buChar char="•"/>
            </a:pPr>
            <a:r>
              <a:rPr lang="en-US" baseline="0" dirty="0"/>
              <a:t>In this challenges space, not only drivers per se influence the future, but also most, if not all  strategies and policies that countries, regions and the global development community will adopt and implement to achieve SDG-related targets</a:t>
            </a:r>
            <a:r>
              <a:rPr lang="en-US" dirty="0"/>
              <a:t>.</a:t>
            </a:r>
            <a:endParaRPr lang="en-US" baseline="0" dirty="0"/>
          </a:p>
          <a:p>
            <a:pPr marL="171450" indent="-171450">
              <a:spcAft>
                <a:spcPts val="1200"/>
              </a:spcAft>
              <a:buFont typeface="Arial" panose="020B0604020202020204" pitchFamily="34" charset="0"/>
              <a:buChar char="•"/>
            </a:pPr>
            <a:r>
              <a:rPr lang="en-US" baseline="0" dirty="0"/>
              <a:t> Policies and strategies (or missed policies and strategies) act as enablers (shifters) of the future of food and agricultural systems towards more or less (stronger or weaker) challenges for food security and nutrition in one direction or the another.  Just for example:  elimination of extreme poverty (SDG1), improve water efficiency (SDG 6), Improve working conditions and sustainable economic growth (SDG 8), reduce inequality (SDG 10); Responsible production and consumption (SDG 12, halve food waste 12.3), combat climate change (SDG 13) protect life below the water (14) and not less important, as portrayed in SOFI 2017, fight for peace, justice and strong institutions (16)</a:t>
            </a:r>
          </a:p>
          <a:p>
            <a:pPr marL="171450" indent="-171450">
              <a:spcAft>
                <a:spcPts val="1200"/>
              </a:spcAft>
              <a:buFont typeface="Arial" panose="020B0604020202020204" pitchFamily="34" charset="0"/>
              <a:buChar char="•"/>
            </a:pPr>
            <a:r>
              <a:rPr lang="en-US" baseline="0" dirty="0"/>
              <a:t>Note that, in designing this FAO FOFA 2050 long-term foresight exercise we did not start from scratch. We borrowed the idea of the “challenge space” from the approach adopted in foresight analyses that support the work of the Intergovernmental Panel on Climate Change (IPCC) in its fifth assessment report AR5, which designed their futures in the space of “challenges for adaptation to climate change” and challenges for mitigation of climate change. </a:t>
            </a:r>
          </a:p>
          <a:p>
            <a:pPr marL="171450" indent="-171450">
              <a:spcAft>
                <a:spcPts val="1200"/>
              </a:spcAft>
              <a:buFont typeface="Arial" panose="020B0604020202020204" pitchFamily="34" charset="0"/>
              <a:buChar char="•"/>
            </a:pPr>
            <a:r>
              <a:rPr lang="en-US" baseline="0" dirty="0"/>
              <a:t>We borrowed part of the narratives from the Shared Socio-economic Pathways (SSPs) used by IPCC, as well as climate change scenarios based on the “Representative Concentration Pathways” of AR5.</a:t>
            </a:r>
          </a:p>
          <a:p>
            <a:pPr marL="171450" indent="-171450">
              <a:spcAft>
                <a:spcPts val="1200"/>
              </a:spcAft>
              <a:buFont typeface="Arial" panose="020B0604020202020204" pitchFamily="34" charset="0"/>
              <a:buChar char="•"/>
            </a:pPr>
            <a:r>
              <a:rPr lang="en-US" baseline="0" dirty="0"/>
              <a:t>Still, we had to adjust narratives, select drivers and shape our quantitative analysis to highlight challenges for food security, nutrition and sustainable agriculture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9755A-00F5-4F14-A08B-3803D1F8BF6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9753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Notes</a:t>
            </a:r>
            <a:endParaRPr lang="en-US" b="0" dirty="0"/>
          </a:p>
          <a:p>
            <a:r>
              <a:rPr lang="en-US" b="0" dirty="0"/>
              <a:t>BAU is inspired</a:t>
            </a:r>
            <a:r>
              <a:rPr lang="en-US" b="0" baseline="0" dirty="0"/>
              <a:t> by the IPCC Shared Socioeconomic Pathway 3 used by the Intergovernmental Panel on Climate Change in its 5</a:t>
            </a:r>
            <a:r>
              <a:rPr lang="en-US" b="0" baseline="30000" dirty="0"/>
              <a:t>th</a:t>
            </a:r>
            <a:r>
              <a:rPr lang="en-US" b="0" baseline="0" dirty="0"/>
              <a:t> Assessment report (2013-2014), TSS is inspired by SSP 1 and SSS by SSP4. </a:t>
            </a:r>
            <a:r>
              <a:rPr lang="en-US" b="0" dirty="0"/>
              <a:t>In all the tree scenarios demographic dynamics are kept constant to </a:t>
            </a:r>
            <a:r>
              <a:rPr lang="en-US" b="0" dirty="0" err="1"/>
              <a:t>favour</a:t>
            </a:r>
            <a:r>
              <a:rPr lang="en-US" b="0" dirty="0"/>
              <a:t> comparisons</a:t>
            </a:r>
            <a:r>
              <a:rPr lang="en-US" b="0" baseline="0" dirty="0"/>
              <a:t>.</a:t>
            </a:r>
            <a:endParaRPr lang="en-US" b="0" dirty="0"/>
          </a:p>
          <a:p>
            <a:endParaRPr lang="en-US" b="1" dirty="0"/>
          </a:p>
          <a:p>
            <a:r>
              <a:rPr lang="en-US" b="1" dirty="0"/>
              <a:t>Economic growth and related policies:</a:t>
            </a:r>
          </a:p>
          <a:p>
            <a:r>
              <a:rPr lang="en-US" b="0" i="1" u="sng" dirty="0"/>
              <a:t>BAU</a:t>
            </a:r>
            <a:r>
              <a:rPr lang="en-US" dirty="0"/>
              <a:t>: Long term cross-country</a:t>
            </a:r>
            <a:r>
              <a:rPr lang="en-US" baseline="0" dirty="0"/>
              <a:t> convergence is doubtful due to different volumes of investment, including in research and development. </a:t>
            </a:r>
            <a:r>
              <a:rPr lang="en-GB" dirty="0"/>
              <a:t>Technological disparities and diverging demographic dynamics. Foreign investment continues along the north-south axis</a:t>
            </a:r>
            <a:r>
              <a:rPr lang="en-GB" baseline="0" dirty="0"/>
              <a:t> with limited gains for locals</a:t>
            </a:r>
            <a:r>
              <a:rPr lang="en-GB" dirty="0"/>
              <a:t>. Domestic savings rates higher</a:t>
            </a:r>
            <a:r>
              <a:rPr lang="en-GB" baseline="0" dirty="0"/>
              <a:t> in HICs</a:t>
            </a:r>
            <a:r>
              <a:rPr lang="en-GB" dirty="0"/>
              <a:t>. International trade led</a:t>
            </a:r>
            <a:r>
              <a:rPr lang="en-GB" baseline="0" dirty="0"/>
              <a:t> by few actors</a:t>
            </a:r>
            <a:r>
              <a:rPr lang="en-GB" dirty="0"/>
              <a:t>. Fiscal policies continue to provide some within-country redistribution, but incentives to move towards sustainability are limited.</a:t>
            </a:r>
          </a:p>
          <a:p>
            <a:r>
              <a:rPr lang="en-GB" i="1" u="sng" dirty="0"/>
              <a:t>TSS</a:t>
            </a:r>
            <a:r>
              <a:rPr lang="en-GB" dirty="0"/>
              <a:t>: Globally, GDP per capita grows as in BAU but, comparatively, the growth rate is lower in High Income Countries (HIC) and higher in Low- and Middle Income</a:t>
            </a:r>
            <a:r>
              <a:rPr lang="en-GB" baseline="0" dirty="0"/>
              <a:t> Countries (</a:t>
            </a:r>
            <a:r>
              <a:rPr lang="en-GB" dirty="0"/>
              <a:t>LMIC). Foreign investment is higher than in the BAU scenario, with positive impacts on local incomes. Domestic savings increase and help to finance investments in innovative technologies. </a:t>
            </a:r>
            <a:r>
              <a:rPr lang="en-US" baseline="0" dirty="0"/>
              <a:t> </a:t>
            </a:r>
          </a:p>
          <a:p>
            <a:r>
              <a:rPr lang="en-GB" i="1" u="sng" dirty="0"/>
              <a:t>SSS: </a:t>
            </a:r>
            <a:r>
              <a:rPr lang="en-GB" dirty="0"/>
              <a:t>Overall, economic growth is respectable, but </a:t>
            </a:r>
            <a:r>
              <a:rPr lang="en-GB" dirty="0" err="1"/>
              <a:t>immiserizing</a:t>
            </a:r>
            <a:r>
              <a:rPr lang="en-GB" dirty="0"/>
              <a:t> growth mechanisms are present. GDP per capita grows at a faster rate than in BAU, at around 2 percent per year, but is faster in HIC and lower in LMIC when compared against growth rates of the BAU scenario. </a:t>
            </a:r>
            <a:r>
              <a:rPr lang="en-GB" i="1" u="sng" dirty="0"/>
              <a:t> </a:t>
            </a:r>
          </a:p>
          <a:p>
            <a:endParaRPr lang="en-US" baseline="0" dirty="0"/>
          </a:p>
          <a:p>
            <a:r>
              <a:rPr lang="en-US" b="1" baseline="0" dirty="0"/>
              <a:t>International governance and conflicts</a:t>
            </a:r>
          </a:p>
          <a:p>
            <a:r>
              <a:rPr lang="en-US" i="1" u="sng" dirty="0"/>
              <a:t>BAU</a:t>
            </a:r>
            <a:r>
              <a:rPr lang="en-US" dirty="0"/>
              <a:t>: </a:t>
            </a:r>
            <a:r>
              <a:rPr lang="en-GB" dirty="0"/>
              <a:t>The goals of promoting just, peaceful and inclusive societies, and significantly reducing illicit financial and arms flows as well as bribery and corruption, are only partially achieved due to limited effectiveness of institutions at all levels to set up and enforce standards and regulations.</a:t>
            </a:r>
          </a:p>
          <a:p>
            <a:r>
              <a:rPr lang="en-US" i="1" u="sng" dirty="0"/>
              <a:t>TSS: </a:t>
            </a:r>
            <a:r>
              <a:rPr lang="en-GB" dirty="0"/>
              <a:t>The goals of promoting just, peaceful and inclusive societies and significantly reducing illicit financial and arms flows, bribery and corruption are mostly achieved through improved governance</a:t>
            </a:r>
            <a:endParaRPr lang="en-US" i="1" u="sng" dirty="0"/>
          </a:p>
          <a:p>
            <a:r>
              <a:rPr lang="en-US" i="1" u="sng" dirty="0"/>
              <a:t>SSS: </a:t>
            </a:r>
            <a:r>
              <a:rPr lang="en-GB" dirty="0"/>
              <a:t>Illicit financial flows expand and bribery and corruption distort the decision-making of public officials, thereby favouring the elite. ODA declines drastically and fiscal systems weaken globally. Conflicts over natural resource control intensify amid permanent global instability, but the international elite prevent collapse</a:t>
            </a:r>
            <a:endParaRPr lang="en-GB" i="1" u="sng" dirty="0"/>
          </a:p>
          <a:p>
            <a:endParaRPr lang="en-GB" b="1" dirty="0"/>
          </a:p>
          <a:p>
            <a:r>
              <a:rPr lang="en-GB" b="1" dirty="0"/>
              <a:t>Human development </a:t>
            </a:r>
          </a:p>
          <a:p>
            <a:r>
              <a:rPr lang="en-GB" b="0" i="1" u="sng" dirty="0"/>
              <a:t>BAU</a:t>
            </a:r>
            <a:r>
              <a:rPr lang="en-GB" b="0" dirty="0"/>
              <a:t>:</a:t>
            </a:r>
            <a:r>
              <a:rPr lang="en-GB" b="0" baseline="0" dirty="0"/>
              <a:t> </a:t>
            </a:r>
            <a:r>
              <a:rPr lang="en-GB" dirty="0"/>
              <a:t>Countries are barely able to provide quality education. Access to health services is an ongoing challenge, and low-income countries (LIC) are sometimes unable to maintain their populations’ well-being. LIC struggle to maintain access to water and sanitation. Many forms of discrimination against women and girls are brought to a permanent end, but labour market discrimination persists in many countries</a:t>
            </a:r>
          </a:p>
          <a:p>
            <a:r>
              <a:rPr lang="en-US" i="1" u="sng" dirty="0"/>
              <a:t>TSS: </a:t>
            </a:r>
            <a:r>
              <a:rPr lang="en-GB" dirty="0"/>
              <a:t>Universal access to drinking water and sanitization is permanently achieved. Social welfare increases, thanks to universal primary and secondary education, universal access to health services, lower unemployment, lower wage differentials and widespread access to non-material public goods (e.g. inclusiveness, empowerment, security). </a:t>
            </a:r>
            <a:endParaRPr lang="en-US" i="1" u="sng" dirty="0"/>
          </a:p>
          <a:p>
            <a:r>
              <a:rPr lang="en-US" i="1" u="sng" dirty="0"/>
              <a:t>SSS: </a:t>
            </a:r>
            <a:r>
              <a:rPr lang="en-GB" dirty="0"/>
              <a:t>Well-educated, internationally-connected social classes contrast with lower-income, poorly-educated social classes. Even in HIC, the poor do not have access to quality health services. Education levels are highly stratified between income groups and countries. Diets and access to food worsen for most people, due to lower purchasing power and consumer awareness.</a:t>
            </a:r>
          </a:p>
          <a:p>
            <a:r>
              <a:rPr lang="en-GB" dirty="0"/>
              <a:t> </a:t>
            </a:r>
            <a:endParaRPr lang="en-US" i="1" u="sng" dirty="0"/>
          </a:p>
          <a:p>
            <a:r>
              <a:rPr lang="en-GB" b="1" dirty="0"/>
              <a:t>Energy use and GHG emissions</a:t>
            </a:r>
          </a:p>
          <a:p>
            <a:r>
              <a:rPr lang="en-GB" i="1" u="sng" dirty="0"/>
              <a:t>BAU</a:t>
            </a:r>
            <a:r>
              <a:rPr lang="en-GB" dirty="0"/>
              <a:t>:  Fossil fuels are the main energy source for decades, with renewable sources slowly emerging. Oil extraction rates remain relatively unchanged. The potential for GHG sequestration is limited, as uncertainty regarding future economic incentives limits R&amp;D and the adoption of suitable practices. </a:t>
            </a:r>
          </a:p>
          <a:p>
            <a:r>
              <a:rPr lang="en-US" i="1" u="sng" dirty="0"/>
              <a:t>TSS: </a:t>
            </a:r>
            <a:r>
              <a:rPr lang="en-GB" dirty="0"/>
              <a:t>Recycling becomes the primary form of raw material supply, leading to declining extraction rates. The potential for GHG sequestration is high due to suitable crop technologies, reforestation and afforestation. Widespread conservation practices and increased R&amp;D investments lead to a sharp decrease in GHG emissions.</a:t>
            </a:r>
            <a:endParaRPr lang="en-US" i="1" u="sng" dirty="0"/>
          </a:p>
          <a:p>
            <a:r>
              <a:rPr lang="en-US" i="1" u="sng" dirty="0"/>
              <a:t>SSS: </a:t>
            </a:r>
            <a:r>
              <a:rPr lang="en-GB" dirty="0"/>
              <a:t>Limited investments flow to R&amp;D and the intensive use of chemicals and land in agriculture, as well as fossil fuels economy-wide, all contribute to very high levels of GHG emissions. </a:t>
            </a:r>
            <a:endParaRPr lang="en-US" i="1" u="sng" dirty="0"/>
          </a:p>
          <a:p>
            <a:endParaRPr lang="en-US" dirty="0"/>
          </a:p>
          <a:p>
            <a:r>
              <a:rPr lang="en-GB" b="1" dirty="0"/>
              <a:t>Land and water use</a:t>
            </a:r>
          </a:p>
          <a:p>
            <a:r>
              <a:rPr lang="en-GB" i="1" u="sng" dirty="0"/>
              <a:t>BAU</a:t>
            </a:r>
            <a:r>
              <a:rPr lang="en-GB" dirty="0"/>
              <a:t>: Arable land (the physical area under temporary and permanent agricultural crops) expands at faster annual rates than in the last decades and land degradation is only partially addressed. Land intensity, which is to say the quantity of land per unit of output, decreases as crop and animal yields increase, but these achievements require the progressive use of chemicals. </a:t>
            </a:r>
          </a:p>
          <a:p>
            <a:r>
              <a:rPr lang="en-US" i="1" u="sng" dirty="0"/>
              <a:t>TSS: </a:t>
            </a:r>
            <a:r>
              <a:rPr lang="en-GB" dirty="0"/>
              <a:t>Low-input processes lead water intensity to substantially decrease and energy intensity to substantially improve against the levels seen under the BAU scenario. Regarding land-use intensity, the quantity of land per unit of output drops with respect to current levels, thanks to sustainable agricultural intensification and/or other practices aimed at improving resource efficiency. </a:t>
            </a:r>
            <a:endParaRPr lang="en-US" i="1" u="sng" dirty="0"/>
          </a:p>
          <a:p>
            <a:r>
              <a:rPr lang="en-US" i="1" u="sng" dirty="0"/>
              <a:t>SSS: </a:t>
            </a:r>
            <a:r>
              <a:rPr lang="en-GB" dirty="0"/>
              <a:t>The world suffers further deforestation. New agricultural land is used to compensate for increased degradation and to satisfy additional agricultural demand, which is left unmanaged. </a:t>
            </a:r>
            <a:endParaRPr lang="en-US" i="1" u="sng" dirty="0"/>
          </a:p>
          <a:p>
            <a:endParaRPr lang="en-GB" dirty="0"/>
          </a:p>
          <a:p>
            <a:r>
              <a:rPr lang="en-GB" b="1" dirty="0"/>
              <a:t>Agricultural innovation</a:t>
            </a:r>
          </a:p>
          <a:p>
            <a:r>
              <a:rPr lang="en-GB" dirty="0"/>
              <a:t>Innovation is generated through high investments in research following historical trends, with a reduced role of the public sector. However, family farmers do not necessarily benefit due to costly input packages that have dubious effectiveness or environmental sustainability. </a:t>
            </a:r>
          </a:p>
          <a:p>
            <a:r>
              <a:rPr lang="en-US" i="1" u="sng" dirty="0"/>
              <a:t>TSS: </a:t>
            </a:r>
            <a:r>
              <a:rPr lang="en-GB" dirty="0"/>
              <a:t>Boosted investment ensures the transition towards a more sustainable use of natural resources and climate change mitigation compared to BAU. Low-input precision agriculture, agroforestry, intercropping, and organic agriculture and/or other resource and climate-friendly production methods contribute to moving towards “circular” economies, that is economies based on reusing goods and recycling waste, with limited impacts on ecosystems.</a:t>
            </a:r>
            <a:endParaRPr lang="en-US" i="1" u="sng" dirty="0"/>
          </a:p>
          <a:p>
            <a:r>
              <a:rPr lang="en-US" i="1" u="sng" dirty="0"/>
              <a:t>SSS: </a:t>
            </a:r>
            <a:r>
              <a:rPr lang="en-GB" dirty="0"/>
              <a:t>Agriculture follows diverse paths, with the coexistence of subsistence agriculture, low-quality commercial agriculture for mass consumption under concentrated control, and high-quality and luxury niches present in both HIC and LMIC. Innovation focuses more on labour-saving technologies than on sustainability. Regulations on inputs are relaxed, including on both quantity and type of herbicides, hormones, antibiotics, and other chemicals used for mass production, while agricultural input markets become increasingly concentrated, with progressively expanding oligopolies.</a:t>
            </a:r>
            <a:endParaRPr lang="en-US" i="1" u="sng" dirty="0"/>
          </a:p>
          <a:p>
            <a:endParaRPr lang="en-US" dirty="0"/>
          </a:p>
          <a:p>
            <a:r>
              <a:rPr lang="en-GB" b="1" dirty="0"/>
              <a:t>Welfare and inequality </a:t>
            </a:r>
          </a:p>
          <a:p>
            <a:r>
              <a:rPr lang="en-GB" i="1" u="sng" dirty="0"/>
              <a:t>BAU</a:t>
            </a:r>
            <a:r>
              <a:rPr lang="en-GB" dirty="0"/>
              <a:t> Current moderate trends of extreme poverty reduction are maintained, and moderate food security improvements occur. Nevertheless, “zero hunger” and “no malnutrition” are not achieved by either 2030 or 2050. In terms of diets, current trends of moderate convergence towards the consumption of more nutritious food are maintained, </a:t>
            </a:r>
          </a:p>
          <a:p>
            <a:r>
              <a:rPr lang="en-US" i="1" u="sng" dirty="0"/>
              <a:t>TSS: </a:t>
            </a:r>
            <a:r>
              <a:rPr lang="en-GB" dirty="0"/>
              <a:t>Extreme poverty reduction targets are achieved by 2030 due to pro-poor investment and development, and food security and malnutrition improvements suggest more progress towards achieving “zero hunger” by 2030 compared with the BAU scenario, with developments further improved thereafter. Balanced, healthy and environmentally-sustainable diets are increasingly adopted,</a:t>
            </a:r>
            <a:r>
              <a:rPr lang="en-GB" baseline="0" dirty="0"/>
              <a:t> also thanks to better income distribution.</a:t>
            </a:r>
            <a:endParaRPr lang="en-US" i="1" u="sng" dirty="0"/>
          </a:p>
          <a:p>
            <a:r>
              <a:rPr lang="en-US" i="1" u="sng" dirty="0"/>
              <a:t>SSS: </a:t>
            </a:r>
            <a:r>
              <a:rPr lang="en-GB" dirty="0"/>
              <a:t>The declining trends in hunger and malnutrition are reversed, particularly in countries with high population growth, Poverty increases in HIC, and overall trends in both poverty and extreme poverty reduction are reversed,</a:t>
            </a:r>
            <a:r>
              <a:rPr lang="en-GB" baseline="0" dirty="0"/>
              <a:t> also due to increasing inequalities within ad between countries.</a:t>
            </a:r>
            <a:endParaRPr lang="en-US" i="1" u="sng" dirty="0"/>
          </a:p>
          <a:p>
            <a:endParaRPr lang="en-US" b="1" dirty="0"/>
          </a:p>
          <a:p>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9755A-00F5-4F14-A08B-3803D1F8BF6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364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With the TSS there is the urgency to invest in technologies that will move us towards sustainability.</a:t>
            </a:r>
          </a:p>
          <a:p>
            <a:endParaRPr lang="en-GB" dirty="0"/>
          </a:p>
          <a:p>
            <a:r>
              <a:rPr lang="en-GB" dirty="0"/>
              <a:t>SSS= Unequal scenarios</a:t>
            </a:r>
          </a:p>
          <a:p>
            <a:endParaRPr lang="en-GB" dirty="0"/>
          </a:p>
          <a:p>
            <a:r>
              <a:rPr lang="en-GB" dirty="0"/>
              <a:t>Note that environmental sustainability and elimination of hunger are not </a:t>
            </a:r>
          </a:p>
          <a:p>
            <a:r>
              <a:rPr lang="en-GB" dirty="0"/>
              <a:t>Contradicting each other.</a:t>
            </a:r>
          </a:p>
          <a:p>
            <a:endParaRPr lang="en-GB" dirty="0"/>
          </a:p>
          <a:p>
            <a:r>
              <a:rPr lang="en-GB" dirty="0"/>
              <a:t>Comparison with IPCC (Intergovernmental Panel for Climate Change)</a:t>
            </a:r>
          </a:p>
          <a:p>
            <a:r>
              <a:rPr lang="en-GB" dirty="0"/>
              <a:t>BAU = SSP3;  TSS= SSP1;  SSS=SSP4</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9755A-00F5-4F14-A08B-3803D1F8BF6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5790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400550"/>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2012 = 100% (baseline)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According</a:t>
            </a:r>
            <a:r>
              <a:rPr lang="en-US" baseline="0" dirty="0"/>
              <a:t> to the (ex-ante) evidence provided in FOFA 2050, the answer is no, quite the opposite: by 2050</a:t>
            </a:r>
          </a:p>
          <a:p>
            <a:r>
              <a:rPr lang="en-US" baseline="0" dirty="0"/>
              <a:t>BAU	+50% (50%)</a:t>
            </a:r>
          </a:p>
          <a:p>
            <a:r>
              <a:rPr lang="en-US" baseline="0" dirty="0"/>
              <a:t>SSS	+53% (54%)</a:t>
            </a:r>
          </a:p>
          <a:p>
            <a:r>
              <a:rPr lang="en-US" baseline="0" dirty="0"/>
              <a:t>TSS	+40%  (40%)</a:t>
            </a:r>
          </a:p>
          <a:p>
            <a:endParaRPr lang="en-US" baseline="0" dirty="0"/>
          </a:p>
          <a:p>
            <a:r>
              <a:rPr lang="en-US" baseline="0" dirty="0"/>
              <a:t>How is it possible?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A key message emanating from the accurate quantitative analysis and qualitative assessments is that to meet the SDG targets for ending hunger and achieving food security and better nutrition can be achieved with </a:t>
            </a:r>
            <a:r>
              <a:rPr lang="en-GB" dirty="0"/>
              <a:t>a </a:t>
            </a:r>
            <a:r>
              <a:rPr lang="en-GB" sz="1200" b="0" i="0" u="none" strike="noStrike" kern="1200" baseline="0" dirty="0">
                <a:solidFill>
                  <a:schemeClr val="tx1"/>
                </a:solidFill>
                <a:latin typeface="+mn-lt"/>
                <a:ea typeface="+mn-ea"/>
                <a:cs typeface="+mn-cs"/>
              </a:rPr>
              <a:t>much lower output than in BAU as long as production systems are more sustainable, on the one hand, and income and food are more equitably distributed across and within countries, on the other.</a:t>
            </a:r>
          </a:p>
          <a:p>
            <a:endParaRPr lang="en-GB" dirty="0"/>
          </a:p>
          <a:p>
            <a:r>
              <a:rPr lang="en-GB" dirty="0"/>
              <a:t>With TSS: We need to invest in technologies to enable to produce more with less.</a:t>
            </a:r>
            <a:r>
              <a:rPr lang="en-US" baseline="0" dirty="0"/>
              <a: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9755A-00F5-4F14-A08B-3803D1F8BF6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65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a:p>
            <a:r>
              <a:rPr lang="en-GB" dirty="0"/>
              <a:t>Other Organizations have also asked the same questions: </a:t>
            </a:r>
          </a:p>
          <a:p>
            <a:r>
              <a:rPr lang="en-GB" dirty="0"/>
              <a:t>How do we feed 10 billion people .. Without using more land… and while lowering emissions?</a:t>
            </a:r>
          </a:p>
          <a:p>
            <a:endParaRPr lang="en-GB" dirty="0"/>
          </a:p>
          <a:p>
            <a:r>
              <a:rPr lang="en-GB" dirty="0"/>
              <a:t>Towards sustainability path is not an option it is the way to go!!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395A4-B8EF-4BAC-AAF3-7B0E7E6DC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9644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19100" y="1241425"/>
            <a:ext cx="5956300" cy="3351213"/>
          </a:xfrm>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en-GB" sz="1400" b="1" kern="1200" dirty="0">
                <a:solidFill>
                  <a:schemeClr val="tx1"/>
                </a:solidFill>
                <a:effectLst/>
                <a:latin typeface="+mn-lt"/>
                <a:ea typeface="+mn-ea"/>
                <a:cs typeface="+mn-cs"/>
              </a:rPr>
              <a:t>New evidence continues</a:t>
            </a:r>
            <a:r>
              <a:rPr lang="en-GB" sz="1400" b="1" kern="1200" baseline="0" dirty="0">
                <a:solidFill>
                  <a:schemeClr val="tx1"/>
                </a:solidFill>
                <a:effectLst/>
                <a:latin typeface="+mn-lt"/>
                <a:ea typeface="+mn-ea"/>
                <a:cs typeface="+mn-cs"/>
              </a:rPr>
              <a:t> to signal a rise in world’s hunger</a:t>
            </a:r>
          </a:p>
          <a:p>
            <a:pPr marL="628650" lvl="1" indent="-171450">
              <a:buFont typeface="Arial" panose="020B0604020202020204" pitchFamily="34" charset="0"/>
              <a:buChar char="•"/>
            </a:pPr>
            <a:r>
              <a:rPr lang="en-GB" sz="1400" kern="1200" dirty="0">
                <a:solidFill>
                  <a:schemeClr val="tx1"/>
                </a:solidFill>
                <a:effectLst/>
                <a:latin typeface="+mn-lt"/>
                <a:ea typeface="+mn-ea"/>
                <a:cs typeface="+mn-cs"/>
              </a:rPr>
              <a:t>The number of undernourished people on the planet has increased to 821 million, up from 804 million in 2016.</a:t>
            </a:r>
            <a:endParaRPr lang="en-GB" sz="1400" kern="1200" baseline="0" dirty="0">
              <a:solidFill>
                <a:schemeClr val="tx1"/>
              </a:solidFill>
              <a:effectLst/>
              <a:latin typeface="+mn-lt"/>
              <a:ea typeface="+mn-ea"/>
              <a:cs typeface="+mn-cs"/>
            </a:endParaRPr>
          </a:p>
          <a:p>
            <a:pPr marL="628650" lvl="1" indent="-171450">
              <a:buFont typeface="Arial" panose="020B0604020202020204" pitchFamily="34" charset="0"/>
              <a:buChar char="•"/>
            </a:pPr>
            <a:r>
              <a:rPr lang="en-GB" sz="1400" kern="1200" dirty="0">
                <a:solidFill>
                  <a:schemeClr val="tx1"/>
                </a:solidFill>
                <a:effectLst/>
                <a:latin typeface="+mn-lt"/>
                <a:ea typeface="+mn-ea"/>
                <a:cs typeface="+mn-cs"/>
              </a:rPr>
              <a:t>The </a:t>
            </a:r>
            <a:r>
              <a:rPr lang="en-GB" sz="1400" kern="1200" baseline="0" dirty="0">
                <a:solidFill>
                  <a:schemeClr val="tx1"/>
                </a:solidFill>
                <a:effectLst/>
                <a:latin typeface="+mn-lt"/>
                <a:ea typeface="+mn-ea"/>
                <a:cs typeface="+mn-cs"/>
              </a:rPr>
              <a:t>percentage of undernourished people in the world also increases: </a:t>
            </a:r>
            <a:r>
              <a:rPr lang="en-GB" sz="1400" kern="1200" dirty="0">
                <a:solidFill>
                  <a:schemeClr val="tx1"/>
                </a:solidFill>
                <a:effectLst/>
                <a:latin typeface="+mn-lt"/>
                <a:ea typeface="+mn-ea"/>
                <a:cs typeface="+mn-cs"/>
              </a:rPr>
              <a:t>it is estimated that 11 percent of the global population, that is, one in nine people in the world, is chronically undernourished.</a:t>
            </a:r>
            <a:endParaRPr lang="en-GB" sz="14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baseline="0" dirty="0">
                <a:solidFill>
                  <a:schemeClr val="tx1"/>
                </a:solidFill>
                <a:effectLst/>
                <a:latin typeface="+mn-lt"/>
                <a:ea typeface="+mn-ea"/>
                <a:cs typeface="+mn-cs"/>
              </a:rPr>
              <a:t>The situation is </a:t>
            </a:r>
            <a:r>
              <a:rPr lang="en-GB" sz="1400" b="1" kern="1200" baseline="0" dirty="0">
                <a:solidFill>
                  <a:schemeClr val="tx1"/>
                </a:solidFill>
                <a:effectLst/>
                <a:latin typeface="+mn-lt"/>
                <a:ea typeface="+mn-ea"/>
                <a:cs typeface="+mn-cs"/>
              </a:rPr>
              <a:t>worsening in South America </a:t>
            </a:r>
            <a:r>
              <a:rPr lang="en-GB" sz="1400" kern="1200" baseline="0" dirty="0">
                <a:solidFill>
                  <a:schemeClr val="tx1"/>
                </a:solidFill>
                <a:effectLst/>
                <a:latin typeface="+mn-lt"/>
                <a:ea typeface="+mn-ea"/>
                <a:cs typeface="+mn-cs"/>
              </a:rPr>
              <a:t>and </a:t>
            </a:r>
            <a:r>
              <a:rPr lang="en-GB" sz="1400" b="1" kern="1200" baseline="0" dirty="0">
                <a:solidFill>
                  <a:schemeClr val="tx1"/>
                </a:solidFill>
                <a:effectLst/>
                <a:latin typeface="+mn-lt"/>
                <a:ea typeface="+mn-ea"/>
                <a:cs typeface="+mn-cs"/>
              </a:rPr>
              <a:t>most regions of Africa</a:t>
            </a:r>
            <a:r>
              <a:rPr lang="en-GB" sz="1400" kern="1200" baseline="0" dirty="0">
                <a:solidFill>
                  <a:schemeClr val="tx1"/>
                </a:solidFill>
                <a:effectLst/>
                <a:latin typeface="+mn-lt"/>
                <a:ea typeface="+mn-ea"/>
                <a:cs typeface="+mn-cs"/>
              </a:rPr>
              <a:t>, while the situation has changed little in most regions of Asia.</a:t>
            </a:r>
          </a:p>
          <a:p>
            <a:pPr marL="171450" indent="-171450">
              <a:buFont typeface="Arial" panose="020B0604020202020204" pitchFamily="34" charset="0"/>
              <a:buChar char="•"/>
            </a:pPr>
            <a:r>
              <a:rPr lang="en-GB" sz="1400" kern="1200" dirty="0">
                <a:solidFill>
                  <a:schemeClr val="tx1"/>
                </a:solidFill>
                <a:effectLst/>
                <a:latin typeface="+mn-lt"/>
                <a:ea typeface="+mn-ea"/>
                <a:cs typeface="+mn-cs"/>
              </a:rPr>
              <a:t>This is largely attributed to persistent instability in </a:t>
            </a:r>
            <a:r>
              <a:rPr lang="en-GB" sz="1400" b="1" kern="1200" dirty="0">
                <a:solidFill>
                  <a:schemeClr val="tx1"/>
                </a:solidFill>
                <a:effectLst/>
                <a:latin typeface="+mn-lt"/>
                <a:ea typeface="+mn-ea"/>
                <a:cs typeface="+mn-cs"/>
              </a:rPr>
              <a:t>conflict-ridden regions</a:t>
            </a:r>
            <a:r>
              <a:rPr lang="en-GB" sz="1400" kern="1200" dirty="0">
                <a:solidFill>
                  <a:schemeClr val="tx1"/>
                </a:solidFill>
                <a:effectLst/>
                <a:latin typeface="+mn-lt"/>
                <a:ea typeface="+mn-ea"/>
                <a:cs typeface="+mn-cs"/>
              </a:rPr>
              <a:t>,</a:t>
            </a:r>
            <a:r>
              <a:rPr lang="en-GB" sz="1400" kern="1200" baseline="0" dirty="0">
                <a:solidFill>
                  <a:schemeClr val="tx1"/>
                </a:solidFill>
                <a:effectLst/>
                <a:latin typeface="+mn-lt"/>
                <a:ea typeface="+mn-ea"/>
                <a:cs typeface="+mn-cs"/>
              </a:rPr>
              <a:t> adverse </a:t>
            </a:r>
            <a:r>
              <a:rPr lang="en-GB" sz="1400" b="1" kern="1200" baseline="0" dirty="0">
                <a:solidFill>
                  <a:schemeClr val="tx1"/>
                </a:solidFill>
                <a:effectLst/>
                <a:latin typeface="+mn-lt"/>
                <a:ea typeface="+mn-ea"/>
                <a:cs typeface="+mn-cs"/>
              </a:rPr>
              <a:t>climate events that have hit many regions </a:t>
            </a:r>
            <a:r>
              <a:rPr lang="en-GB" sz="1400" kern="1200" baseline="0" dirty="0">
                <a:solidFill>
                  <a:schemeClr val="tx1"/>
                </a:solidFill>
                <a:effectLst/>
                <a:latin typeface="+mn-lt"/>
                <a:ea typeface="+mn-ea"/>
                <a:cs typeface="+mn-cs"/>
              </a:rPr>
              <a:t>of the world and </a:t>
            </a:r>
            <a:r>
              <a:rPr lang="en-GB" sz="1400" b="1" kern="1200" baseline="0" dirty="0">
                <a:solidFill>
                  <a:schemeClr val="tx1"/>
                </a:solidFill>
                <a:effectLst/>
                <a:latin typeface="+mn-lt"/>
                <a:ea typeface="+mn-ea"/>
                <a:cs typeface="+mn-cs"/>
              </a:rPr>
              <a:t>economic slowdowns </a:t>
            </a:r>
            <a:r>
              <a:rPr lang="en-GB" sz="1400" kern="1200" baseline="0" dirty="0">
                <a:solidFill>
                  <a:schemeClr val="tx1"/>
                </a:solidFill>
                <a:effectLst/>
                <a:latin typeface="+mn-lt"/>
                <a:ea typeface="+mn-ea"/>
                <a:cs typeface="+mn-cs"/>
              </a:rPr>
              <a:t>that have affected more peaceful regions and worsened the food security situation. </a:t>
            </a:r>
          </a:p>
          <a:p>
            <a:pPr marL="171450" indent="-171450">
              <a:buFont typeface="Arial" panose="020B0604020202020204" pitchFamily="34" charset="0"/>
              <a:buChar char="•"/>
            </a:pPr>
            <a:r>
              <a:rPr lang="en-GB" sz="1400" kern="1200" baseline="0" dirty="0">
                <a:solidFill>
                  <a:srgbClr val="FF0000"/>
                </a:solidFill>
                <a:effectLst/>
                <a:latin typeface="+mn-lt"/>
                <a:ea typeface="+mn-ea"/>
                <a:cs typeface="+mn-cs"/>
              </a:rPr>
              <a:t>Last year’s SOFI presented an in-depth look at the role of conflict as one of the drivers behind the rise in hunger; in </a:t>
            </a:r>
            <a:r>
              <a:rPr lang="en-GB" sz="1400" b="1" kern="1200" baseline="0" dirty="0">
                <a:solidFill>
                  <a:srgbClr val="FF0000"/>
                </a:solidFill>
                <a:effectLst/>
                <a:latin typeface="+mn-lt"/>
                <a:ea typeface="+mn-ea"/>
                <a:cs typeface="+mn-cs"/>
              </a:rPr>
              <a:t>this year’s report we look more deeply at the role of climate – and specifically climate variability and extremes. </a:t>
            </a:r>
          </a:p>
          <a:p>
            <a:pPr marL="0" indent="0">
              <a:buFont typeface="Arial" panose="020B0604020202020204" pitchFamily="34" charset="0"/>
              <a:buNone/>
            </a:pPr>
            <a:endParaRPr lang="en-GB" sz="1400" b="1" kern="1200" baseline="0" dirty="0">
              <a:solidFill>
                <a:srgbClr val="FF0000"/>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D9787-8943-4893-92C4-D87BC0A8CD47}"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351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1241425"/>
            <a:ext cx="5956300" cy="3351213"/>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tx1"/>
                </a:solidFill>
                <a:effectLst/>
                <a:latin typeface="+mn-lt"/>
                <a:ea typeface="+mn-ea"/>
                <a:cs typeface="+mn-cs"/>
              </a:rPr>
              <a:t>The worrisome trend in world</a:t>
            </a:r>
            <a:r>
              <a:rPr lang="en-GB" sz="1400" kern="1200" baseline="0" dirty="0">
                <a:solidFill>
                  <a:schemeClr val="tx1"/>
                </a:solidFill>
                <a:effectLst/>
                <a:latin typeface="+mn-lt"/>
                <a:ea typeface="+mn-ea"/>
                <a:cs typeface="+mn-cs"/>
              </a:rPr>
              <a:t> hunger </a:t>
            </a:r>
            <a:r>
              <a:rPr lang="en-GB" sz="1400" kern="1200" dirty="0">
                <a:solidFill>
                  <a:schemeClr val="tx1"/>
                </a:solidFill>
                <a:effectLst/>
                <a:latin typeface="+mn-lt"/>
                <a:ea typeface="+mn-ea"/>
                <a:cs typeface="+mn-cs"/>
              </a:rPr>
              <a:t>is not reflected in </a:t>
            </a:r>
            <a:r>
              <a:rPr lang="en-GB" sz="1400" b="1" kern="1200" dirty="0">
                <a:solidFill>
                  <a:schemeClr val="tx1"/>
                </a:solidFill>
                <a:effectLst/>
                <a:latin typeface="+mn-lt"/>
                <a:ea typeface="+mn-ea"/>
                <a:cs typeface="+mn-cs"/>
              </a:rPr>
              <a:t>chronic child malnutrition (stunting) as this continues to fall</a:t>
            </a:r>
            <a:r>
              <a:rPr lang="en-GB" sz="1400" kern="1200" dirty="0">
                <a:solidFill>
                  <a:schemeClr val="tx1"/>
                </a:solidFill>
                <a:effectLst/>
                <a:latin typeface="+mn-lt"/>
                <a:ea typeface="+mn-ea"/>
                <a:cs typeface="+mn-cs"/>
              </a:rPr>
              <a:t>, although at </a:t>
            </a:r>
            <a:r>
              <a:rPr lang="en-GB" sz="1400" b="1" kern="1200" dirty="0">
                <a:solidFill>
                  <a:schemeClr val="tx1"/>
                </a:solidFill>
                <a:effectLst/>
                <a:latin typeface="+mn-lt"/>
                <a:ea typeface="+mn-ea"/>
                <a:cs typeface="+mn-cs"/>
              </a:rPr>
              <a:t>a slower rate in several regions</a:t>
            </a:r>
            <a:r>
              <a:rPr lang="en-GB" sz="140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GB" sz="1400" kern="1200" dirty="0">
                <a:solidFill>
                  <a:schemeClr val="tx1"/>
                </a:solidFill>
                <a:effectLst/>
                <a:latin typeface="+mn-lt"/>
                <a:ea typeface="+mn-ea"/>
                <a:cs typeface="+mn-cs"/>
              </a:rPr>
              <a:t>Nearly 151 million</a:t>
            </a:r>
            <a:r>
              <a:rPr lang="en-GB" sz="1400" kern="1200" baseline="0" dirty="0">
                <a:solidFill>
                  <a:schemeClr val="tx1"/>
                </a:solidFill>
                <a:effectLst/>
                <a:latin typeface="+mn-lt"/>
                <a:ea typeface="+mn-ea"/>
                <a:cs typeface="+mn-cs"/>
              </a:rPr>
              <a:t> children under five in the world – or 22 percent – were still stunted in 2017, down from 25 percent in 2012.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effectLst/>
                <a:latin typeface="+mn-lt"/>
                <a:ea typeface="+mn-ea"/>
                <a:cs typeface="+mn-cs"/>
              </a:rPr>
              <a:t>How do we reconcile the existence of these</a:t>
            </a:r>
            <a:r>
              <a:rPr lang="en-US" sz="1400" kern="1200" baseline="0" dirty="0">
                <a:solidFill>
                  <a:schemeClr val="tx1"/>
                </a:solidFill>
                <a:effectLst/>
                <a:latin typeface="+mn-lt"/>
                <a:ea typeface="+mn-ea"/>
                <a:cs typeface="+mn-cs"/>
              </a:rPr>
              <a:t> apparently </a:t>
            </a:r>
            <a:r>
              <a:rPr lang="en-US" sz="1400" b="1" kern="1200" baseline="0" dirty="0">
                <a:solidFill>
                  <a:schemeClr val="tx1"/>
                </a:solidFill>
                <a:effectLst/>
                <a:latin typeface="+mn-lt"/>
                <a:ea typeface="+mn-ea"/>
                <a:cs typeface="+mn-cs"/>
              </a:rPr>
              <a:t>paradoxical results in which food insecurity is on the rise, </a:t>
            </a:r>
            <a:r>
              <a:rPr lang="en-US" sz="1400" b="1" kern="1200" dirty="0">
                <a:solidFill>
                  <a:schemeClr val="tx1"/>
                </a:solidFill>
                <a:effectLst/>
                <a:latin typeface="+mn-lt"/>
                <a:ea typeface="+mn-ea"/>
                <a:cs typeface="+mn-cs"/>
              </a:rPr>
              <a:t>while child stunting is</a:t>
            </a:r>
            <a:r>
              <a:rPr lang="en-US" sz="1400" kern="1200" dirty="0">
                <a:solidFill>
                  <a:schemeClr val="tx1"/>
                </a:solidFill>
                <a:effectLst/>
                <a:latin typeface="+mn-lt"/>
                <a:ea typeface="+mn-ea"/>
                <a:cs typeface="+mn-cs"/>
              </a:rPr>
              <a:t> improving</a:t>
            </a:r>
            <a:r>
              <a:rPr lang="en-US" sz="1400" kern="1200" baseline="0" dirty="0">
                <a:solidFill>
                  <a:schemeClr val="tx1"/>
                </a:solidFill>
                <a:effectLst/>
                <a:latin typeface="+mn-lt"/>
                <a:ea typeface="+mn-ea"/>
                <a:cs typeface="+mn-cs"/>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a:solidFill>
                  <a:schemeClr val="tx1"/>
                </a:solidFill>
                <a:effectLst/>
                <a:latin typeface="+mn-lt"/>
                <a:ea typeface="+mn-ea"/>
                <a:cs typeface="+mn-cs"/>
              </a:rPr>
              <a:t>F</a:t>
            </a:r>
            <a:r>
              <a:rPr lang="en-GB" sz="1400" kern="1200" dirty="0" err="1">
                <a:solidFill>
                  <a:schemeClr val="tx1"/>
                </a:solidFill>
                <a:effectLst/>
                <a:latin typeface="+mn-lt"/>
                <a:ea typeface="+mn-ea"/>
                <a:cs typeface="+mn-cs"/>
              </a:rPr>
              <a:t>ood</a:t>
            </a:r>
            <a:r>
              <a:rPr lang="en-GB" sz="1400" kern="1200" dirty="0">
                <a:solidFill>
                  <a:schemeClr val="tx1"/>
                </a:solidFill>
                <a:effectLst/>
                <a:latin typeface="+mn-lt"/>
                <a:ea typeface="+mn-ea"/>
                <a:cs typeface="+mn-cs"/>
              </a:rPr>
              <a:t> insecurity is only one determinant of nutritional outcomes, especially for children.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tx1"/>
                </a:solidFill>
                <a:effectLst/>
                <a:latin typeface="+mn-lt"/>
                <a:ea typeface="+mn-ea"/>
                <a:cs typeface="+mn-cs"/>
              </a:rPr>
              <a:t>For example, key determinants of child stunting and wasting are poor maternal health and nutrition before and during pregnancy and lactation, inadequate breastfeeding, poor infant and child feeding practices, and lack of access to clean water, sanitation and quality health care.  </a:t>
            </a:r>
          </a:p>
          <a:p>
            <a:pPr marL="171450" lvl="0" indent="-171450">
              <a:buFont typeface="Arial" panose="020B0604020202020204" pitchFamily="34" charset="0"/>
              <a:buChar char="•"/>
            </a:pPr>
            <a:r>
              <a:rPr lang="en-GB" sz="1400" b="1" kern="1200" dirty="0">
                <a:solidFill>
                  <a:schemeClr val="tx1"/>
                </a:solidFill>
                <a:effectLst/>
                <a:latin typeface="+mn-lt"/>
                <a:ea typeface="+mn-ea"/>
                <a:cs typeface="+mn-cs"/>
              </a:rPr>
              <a:t>Over 50 million children under five are affected by wasting</a:t>
            </a:r>
            <a:r>
              <a:rPr lang="en-GB" sz="1400" kern="1200" dirty="0">
                <a:solidFill>
                  <a:schemeClr val="tx1"/>
                </a:solidFill>
                <a:effectLst/>
                <a:latin typeface="+mn-lt"/>
                <a:ea typeface="+mn-ea"/>
                <a:cs typeface="+mn-cs"/>
              </a:rPr>
              <a:t>, meaning they are too thin for their height.  Roughly half of those children live in Southern Asia and one quarter in sub-Saharan Africa. </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400" kern="1200" dirty="0">
                <a:solidFill>
                  <a:schemeClr val="tx1"/>
                </a:solidFill>
                <a:effectLst/>
                <a:latin typeface="+mn-lt"/>
                <a:ea typeface="+mn-ea"/>
                <a:cs typeface="+mn-cs"/>
              </a:rPr>
              <a:t>Nearly one in ten children in Asia and Oceania are affected by wasting, compared to just one in one hundred in Latin America and the Caribbean. </a:t>
            </a:r>
            <a:endParaRPr lang="en-US" sz="14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kern="1200" dirty="0">
                <a:solidFill>
                  <a:schemeClr val="tx1"/>
                </a:solidFill>
                <a:effectLst/>
                <a:latin typeface="+mn-lt"/>
                <a:ea typeface="+mn-ea"/>
                <a:cs typeface="+mn-cs"/>
              </a:rPr>
              <a:t>Levels of overweight in children</a:t>
            </a:r>
            <a:r>
              <a:rPr lang="en-GB" sz="1400" kern="1200" dirty="0">
                <a:solidFill>
                  <a:schemeClr val="tx1"/>
                </a:solidFill>
                <a:effectLst/>
                <a:latin typeface="+mn-lt"/>
                <a:ea typeface="+mn-ea"/>
                <a:cs typeface="+mn-cs"/>
              </a:rPr>
              <a:t> under five years of age have remained nearly the same since 2012 in all regions of the world.</a:t>
            </a:r>
            <a:r>
              <a:rPr lang="en-US" sz="1400" kern="1200" dirty="0">
                <a:solidFill>
                  <a:schemeClr val="tx1"/>
                </a:solidFill>
                <a:effectLst/>
                <a:latin typeface="+mn-lt"/>
                <a:ea typeface="+mn-ea"/>
                <a:cs typeface="+mn-cs"/>
              </a:rPr>
              <a:t>  Currently </a:t>
            </a:r>
            <a:r>
              <a:rPr lang="en-GB" sz="1400" kern="1200" dirty="0">
                <a:solidFill>
                  <a:schemeClr val="tx1"/>
                </a:solidFill>
                <a:effectLst/>
                <a:latin typeface="+mn-lt"/>
                <a:ea typeface="+mn-ea"/>
                <a:cs typeface="+mn-cs"/>
              </a:rPr>
              <a:t>38 million children under five in the world are overweight. </a:t>
            </a:r>
            <a:endParaRPr lang="en-US" sz="14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baseline="0" dirty="0">
                <a:solidFill>
                  <a:schemeClr val="tx1"/>
                </a:solidFill>
                <a:effectLst/>
                <a:latin typeface="+mn-lt"/>
                <a:ea typeface="+mn-ea"/>
                <a:cs typeface="+mn-cs"/>
              </a:rPr>
              <a:t>However </a:t>
            </a:r>
            <a:r>
              <a:rPr lang="en-GB" sz="1400" b="1" kern="1200" baseline="0" dirty="0">
                <a:solidFill>
                  <a:schemeClr val="tx1"/>
                </a:solidFill>
                <a:effectLst/>
                <a:latin typeface="+mn-lt"/>
                <a:ea typeface="+mn-ea"/>
                <a:cs typeface="+mn-cs"/>
              </a:rPr>
              <a:t>adult obesity continues to rise</a:t>
            </a:r>
            <a:r>
              <a:rPr lang="en-GB" sz="1400" kern="1200" baseline="0" dirty="0">
                <a:solidFill>
                  <a:schemeClr val="tx1"/>
                </a:solidFill>
                <a:effectLst/>
                <a:latin typeface="+mn-lt"/>
                <a:ea typeface="+mn-ea"/>
                <a:cs typeface="+mn-cs"/>
              </a:rPr>
              <a:t>.  </a:t>
            </a:r>
            <a:r>
              <a:rPr lang="en-GB" sz="1400" kern="1200" dirty="0">
                <a:solidFill>
                  <a:schemeClr val="tx1"/>
                </a:solidFill>
                <a:effectLst/>
                <a:latin typeface="+mn-lt"/>
                <a:ea typeface="+mn-ea"/>
                <a:cs typeface="+mn-cs"/>
              </a:rPr>
              <a:t>Currently, more than one in eight (13 percent) adults in the world is obese a total of 672 million adults.</a:t>
            </a:r>
            <a:r>
              <a:rPr lang="en-GB" sz="1400" i="1" kern="1200" dirty="0">
                <a:solidFill>
                  <a:schemeClr val="tx1"/>
                </a:solidFill>
                <a:effectLst/>
                <a:latin typeface="+mn-lt"/>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i="0" kern="1200" dirty="0">
                <a:solidFill>
                  <a:schemeClr val="tx1"/>
                </a:solidFill>
                <a:effectLst/>
                <a:latin typeface="+mn-lt"/>
                <a:ea typeface="+mn-ea"/>
                <a:cs typeface="+mn-cs"/>
              </a:rPr>
              <a:t>Adult obesity is highest in Northern America, but obesity is on the rise even in Africa and Asia, which currently have the lowest levels.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tx1"/>
                </a:solidFill>
                <a:effectLst/>
                <a:latin typeface="+mn-lt"/>
                <a:ea typeface="+mn-ea"/>
                <a:cs typeface="+mn-cs"/>
              </a:rPr>
              <a:t> </a:t>
            </a:r>
            <a:r>
              <a:rPr lang="en-GB" sz="1400" b="1" kern="1200" dirty="0">
                <a:solidFill>
                  <a:schemeClr val="tx1"/>
                </a:solidFill>
                <a:effectLst/>
                <a:latin typeface="+mn-lt"/>
                <a:ea typeface="+mn-ea"/>
                <a:cs typeface="+mn-cs"/>
              </a:rPr>
              <a:t>Multiple forms of malnutrition</a:t>
            </a:r>
            <a:r>
              <a:rPr lang="en-GB" sz="1400" b="1" kern="1200" baseline="0" dirty="0">
                <a:solidFill>
                  <a:schemeClr val="tx1"/>
                </a:solidFill>
                <a:effectLst/>
                <a:latin typeface="+mn-lt"/>
                <a:ea typeface="+mn-ea"/>
                <a:cs typeface="+mn-cs"/>
              </a:rPr>
              <a:t> coexist</a:t>
            </a:r>
            <a:r>
              <a:rPr lang="en-GB" sz="1400" kern="1200" baseline="0" dirty="0">
                <a:solidFill>
                  <a:schemeClr val="tx1"/>
                </a:solidFill>
                <a:effectLst/>
                <a:latin typeface="+mn-lt"/>
                <a:ea typeface="+mn-ea"/>
                <a:cs typeface="+mn-cs"/>
              </a:rPr>
              <a:t>, with countries experiencing simultaneously high rates of child undernutrition, child overweight, anaemia among women and adult obesity.  These m</a:t>
            </a:r>
            <a:r>
              <a:rPr lang="en-GB" sz="1400" kern="1200" dirty="0">
                <a:solidFill>
                  <a:schemeClr val="tx1"/>
                </a:solidFill>
                <a:effectLst/>
                <a:latin typeface="+mn-lt"/>
                <a:ea typeface="+mn-ea"/>
                <a:cs typeface="+mn-cs"/>
              </a:rPr>
              <a:t>ultiple forms of malnutrition</a:t>
            </a:r>
            <a:r>
              <a:rPr lang="en-GB" sz="1400" kern="1200" baseline="0" dirty="0">
                <a:solidFill>
                  <a:schemeClr val="tx1"/>
                </a:solidFill>
                <a:effectLst/>
                <a:latin typeface="+mn-lt"/>
                <a:ea typeface="+mn-ea"/>
                <a:cs typeface="+mn-cs"/>
              </a:rPr>
              <a:t> – including forms of undernutrition as well as obesity – are found even in the same household but also on the same individual at different periods of his or her life.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D9787-8943-4893-92C4-D87BC0A8CD47}"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1463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395A4-B8EF-4BAC-AAF3-7B0E7E6DC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8663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395A4-B8EF-4BAC-AAF3-7B0E7E6DC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2176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395A4-B8EF-4BAC-AAF3-7B0E7E6DC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678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Suboptimal diet was the second-leading risk factor for deaths and DALYs globally, accounting for 18·8% (16·0–21·7) of all deaths and 9·6% (8·2–11·1) of all DALYs.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Comparing men and women, suboptimal diet accounts for the greatest percentage of total deaths in men (19·0% [16·3–21·8]) and the second largest in women (18·6% [15·7–21·7]).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Meanwhile, suboptimal diet accounts for the second-largest percent of total DALYs in both men (10·6% [9·1–12·2]) and women (8·4% [7·0–9·9]).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More than 50% of deaths (51·5% [44·2–59·2]) and DALYs (54·1% [47·1–61·5]) attributable to suboptimal diet were due to cardiovascular diseases.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C978D9-91AC-E644-83C6-E544F1EC83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0229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395A4-B8EF-4BAC-AAF3-7B0E7E6DC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2046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395A4-B8EF-4BAC-AAF3-7B0E7E6DC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08876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395A4-B8EF-4BAC-AAF3-7B0E7E6DC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0971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a:p>
            <a:r>
              <a:rPr lang="en-GB" sz="1200" b="0" i="0" u="none" strike="noStrike" kern="1200" dirty="0">
                <a:solidFill>
                  <a:schemeClr val="tx1"/>
                </a:solidFill>
                <a:effectLst/>
                <a:latin typeface="+mn-lt"/>
                <a:ea typeface="+mn-ea"/>
                <a:cs typeface="+mn-cs"/>
                <a:hlinkClick r:id="rId3"/>
              </a:rPr>
              <a:t>Meat production by livestock type, World</a:t>
            </a:r>
            <a:br>
              <a:rPr lang="en-GB" sz="1200" b="0" i="0" u="none" strike="noStrike" kern="1200" dirty="0">
                <a:solidFill>
                  <a:schemeClr val="tx1"/>
                </a:solidFill>
                <a:effectLst/>
                <a:latin typeface="+mn-lt"/>
                <a:ea typeface="+mn-ea"/>
                <a:cs typeface="+mn-cs"/>
                <a:hlinkClick r:id="rId3"/>
              </a:rPr>
            </a:br>
            <a:endParaRPr lang="en-GB" sz="1200" b="0" i="0" u="none" strike="noStrike" kern="1200" dirty="0">
              <a:solidFill>
                <a:schemeClr val="tx1"/>
              </a:solidFill>
              <a:effectLst/>
              <a:latin typeface="+mn-lt"/>
              <a:ea typeface="+mn-ea"/>
              <a:cs typeface="+mn-cs"/>
              <a:hlinkClick r:id="rId3"/>
            </a:endParaRPr>
          </a:p>
          <a:p>
            <a:r>
              <a:rPr lang="en-GB" sz="1200" b="0" i="0" u="none" strike="noStrike" kern="1200" dirty="0">
                <a:solidFill>
                  <a:schemeClr val="tx1"/>
                </a:solidFill>
                <a:effectLst/>
                <a:latin typeface="+mn-lt"/>
                <a:ea typeface="+mn-ea"/>
                <a:cs typeface="+mn-cs"/>
              </a:rPr>
              <a:t>Meat production by commodity or product type, measured in tonnes per year. All data shown relate to total meat</a:t>
            </a:r>
            <a:br>
              <a:rPr lang="en-GB" sz="1200" b="0" i="0" u="none" strike="noStrike"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rPr>
              <a:t>production, from both commercial and farm slaughter. Data are given in terms of dressed carcass weight, excluding offal</a:t>
            </a:r>
            <a:br>
              <a:rPr lang="en-GB" sz="1200" b="0" i="0" u="none" strike="noStrike"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rPr>
              <a:t>and slaughter fats.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395A4-B8EF-4BAC-AAF3-7B0E7E6DC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21111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a:p>
            <a:r>
              <a:rPr lang="en-GB" sz="1200" b="0" i="0" u="none" strike="noStrike" kern="1200" dirty="0">
                <a:solidFill>
                  <a:schemeClr val="tx1"/>
                </a:solidFill>
                <a:effectLst/>
                <a:latin typeface="+mn-lt"/>
                <a:ea typeface="+mn-ea"/>
                <a:cs typeface="+mn-cs"/>
              </a:rPr>
              <a:t>Per capita meat consumption by type, kilograms per year, World</a:t>
            </a:r>
            <a:br>
              <a:rPr lang="en-GB" sz="1200" b="0" i="0" u="none" strike="noStrike"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rPr>
              <a:t>Average per capita meat consumption broken down by specific meat types, measured in kilograms per person per year.</a:t>
            </a:r>
            <a:br>
              <a:rPr lang="en-GB" sz="1200" b="0" i="0" u="none" strike="noStrike"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rPr>
              <a:t>Data is based on per capita food supply at the consumer level, but does not account for food waste at the consumer</a:t>
            </a:r>
            <a:br>
              <a:rPr lang="en-GB" sz="1200" b="0" i="0" u="none" strike="noStrike"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rPr>
              <a:t>level.</a:t>
            </a:r>
          </a:p>
          <a:p>
            <a:endParaRPr lang="en-GB" sz="1200" b="0" i="0" u="none" strike="noStrike" kern="1200" dirty="0">
              <a:solidFill>
                <a:schemeClr val="tx1"/>
              </a:solidFill>
              <a:effectLst/>
              <a:latin typeface="+mn-lt"/>
              <a:ea typeface="+mn-ea"/>
              <a:cs typeface="+mn-cs"/>
              <a:hlinkClick r:id=""/>
            </a:endParaRPr>
          </a:p>
          <a:p>
            <a:endParaRPr lang="en-GB" sz="1200" b="0" i="0" u="none" strike="noStrike" kern="1200" dirty="0">
              <a:solidFill>
                <a:schemeClr val="tx1"/>
              </a:solidFill>
              <a:effectLst/>
              <a:latin typeface="+mn-lt"/>
              <a:ea typeface="+mn-ea"/>
              <a:cs typeface="+mn-cs"/>
              <a:hlinkClick r:id=""/>
            </a:endParaRPr>
          </a:p>
          <a:p>
            <a:r>
              <a:rPr lang="en-GB" sz="1200" b="0" i="0" u="none" strike="noStrike" kern="1200" dirty="0">
                <a:solidFill>
                  <a:schemeClr val="tx1"/>
                </a:solidFill>
                <a:effectLst/>
                <a:latin typeface="+mn-lt"/>
                <a:ea typeface="+mn-ea"/>
                <a:cs typeface="+mn-cs"/>
              </a:rPr>
              <a:t>Average per capita meat consumption broken down by specific meat types, measured in kilograms per person per year. Data is based on per capita food supply at the consumer level, but does not account for food waste at the consumer level.</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395A4-B8EF-4BAC-AAF3-7B0E7E6DC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6305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a:p>
            <a:r>
              <a:rPr lang="en-GB" dirty="0"/>
              <a:t>Meat consumption tends to rise as we get richer. </a:t>
            </a:r>
          </a:p>
          <a:p>
            <a:r>
              <a:rPr lang="en-GB" dirty="0"/>
              <a:t>Average meat consumption per capita, measured in kilograms per year versus gross domestic product (GDP) per capita measured in 2011 international-$. International-$ corrects for price differences across countries. Figures do not include fish or seafood.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395A4-B8EF-4BAC-AAF3-7B0E7E6DC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9187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a:p>
            <a:r>
              <a:rPr lang="en-GB" sz="1200" b="0" i="0" u="none" strike="noStrike" kern="1200" dirty="0">
                <a:solidFill>
                  <a:schemeClr val="tx1"/>
                </a:solidFill>
                <a:effectLst/>
                <a:latin typeface="+mn-lt"/>
                <a:ea typeface="+mn-ea"/>
                <a:cs typeface="+mn-cs"/>
                <a:hlinkClick r:id="rId3"/>
              </a:rPr>
              <a:t>Meat supply per person, 2013</a:t>
            </a:r>
            <a:br>
              <a:rPr lang="en-GB" sz="1200" b="0" i="0" u="none" strike="noStrike" kern="1200" dirty="0">
                <a:solidFill>
                  <a:schemeClr val="tx1"/>
                </a:solidFill>
                <a:effectLst/>
                <a:latin typeface="+mn-lt"/>
                <a:ea typeface="+mn-ea"/>
                <a:cs typeface="+mn-cs"/>
                <a:hlinkClick r:id="rId3"/>
              </a:rPr>
            </a:br>
            <a:endParaRPr lang="en-GB" sz="1200" b="0" i="0" u="none" strike="noStrike" kern="1200" dirty="0">
              <a:solidFill>
                <a:schemeClr val="tx1"/>
              </a:solidFill>
              <a:effectLst/>
              <a:latin typeface="+mn-lt"/>
              <a:ea typeface="+mn-ea"/>
              <a:cs typeface="+mn-cs"/>
              <a:hlinkClick r:id="rId3"/>
            </a:endParaRPr>
          </a:p>
          <a:p>
            <a:r>
              <a:rPr lang="en-GB" sz="1200" b="0" i="0" u="none" strike="noStrike" kern="1200" dirty="0">
                <a:solidFill>
                  <a:schemeClr val="tx1"/>
                </a:solidFill>
                <a:effectLst/>
                <a:latin typeface="+mn-lt"/>
                <a:ea typeface="+mn-ea"/>
                <a:cs typeface="+mn-cs"/>
              </a:rPr>
              <a:t>Average total meat supply per person measured in kilograms per year. Note that these figures do not correct for waste</a:t>
            </a:r>
            <a:br>
              <a:rPr lang="en-GB" sz="1200" b="0" i="0" u="none" strike="noStrike"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rPr>
              <a:t>at the household/consumption level so may not directly reflect the quantity of food finally consumed by a given</a:t>
            </a:r>
            <a:br>
              <a:rPr lang="en-GB" sz="1200" b="0" i="0" u="none" strike="noStrike"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rPr>
              <a:t>individual. </a:t>
            </a:r>
            <a:br>
              <a:rPr lang="en-GB" sz="1200" b="0" i="0" u="none" strike="noStrike" kern="1200" dirty="0">
                <a:solidFill>
                  <a:schemeClr val="tx1"/>
                </a:solidFill>
                <a:effectLst/>
                <a:latin typeface="+mn-lt"/>
                <a:ea typeface="+mn-ea"/>
                <a:cs typeface="+mn-cs"/>
              </a:rPr>
            </a:br>
            <a:endParaRPr lang="en-GB" sz="1200" b="0" i="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395A4-B8EF-4BAC-AAF3-7B0E7E6DC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9038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2F9D81B4-15E1-4C90-9C6C-C0A892D5E859}"/>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AAE29721-457A-492A-9AC3-FE613C18C8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…However given the alternative…I decided that some oversimplification was probably the best way to go!</a:t>
            </a:r>
          </a:p>
          <a:p>
            <a:pPr eaLnBrk="1" hangingPunct="1">
              <a:spcBef>
                <a:spcPct val="0"/>
              </a:spcBef>
            </a:pPr>
            <a:endParaRPr lang="en-US" altLang="en-US" dirty="0"/>
          </a:p>
        </p:txBody>
      </p:sp>
      <p:sp>
        <p:nvSpPr>
          <p:cNvPr id="16388" name="Slide Number Placeholder 3">
            <a:extLst>
              <a:ext uri="{FF2B5EF4-FFF2-40B4-BE49-F238E27FC236}">
                <a16:creationId xmlns:a16="http://schemas.microsoft.com/office/drawing/2014/main" id="{D4489B64-797A-434C-9EF7-6D0C6C4E72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6CC8A89-053E-4E56-81AD-D4A4DBA3BD5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246874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defRPr/>
            </a:pPr>
            <a:r>
              <a:rPr lang="en-US" dirty="0">
                <a:solidFill>
                  <a:schemeClr val="tx1">
                    <a:lumMod val="65000"/>
                    <a:lumOff val="35000"/>
                  </a:schemeClr>
                </a:solidFill>
              </a:rPr>
              <a:t>Loss or wastage between landing and consumption still accounts for an estimated 27 % of landed fish.</a:t>
            </a:r>
          </a:p>
          <a:p>
            <a:pPr lvl="0">
              <a:defRPr/>
            </a:pPr>
            <a:endParaRPr lang="it-IT" dirty="0">
              <a:solidFill>
                <a:schemeClr val="tx1">
                  <a:lumMod val="65000"/>
                  <a:lumOff val="35000"/>
                </a:schemeClr>
              </a:solidFill>
            </a:endParaRPr>
          </a:p>
          <a:p>
            <a:pPr lvl="0">
              <a:defRPr/>
            </a:pPr>
            <a:r>
              <a:rPr lang="it-IT" dirty="0">
                <a:solidFill>
                  <a:schemeClr val="tx1">
                    <a:lumMod val="65000"/>
                    <a:lumOff val="35000"/>
                  </a:schemeClr>
                </a:solidFill>
              </a:rPr>
              <a:t>Since 1961 the annual global growth in fish consumption has been twice as high as population growth.</a:t>
            </a:r>
          </a:p>
          <a:p>
            <a:pPr lvl="0">
              <a:defRPr/>
            </a:pPr>
            <a:r>
              <a:rPr lang="it-IT" dirty="0">
                <a:solidFill>
                  <a:schemeClr val="tx1">
                    <a:lumMod val="65000"/>
                    <a:lumOff val="35000"/>
                  </a:schemeClr>
                </a:solidFill>
              </a:rPr>
              <a:t>The sector’s relevance to economic growth AND to global development agendas is growing…</a:t>
            </a:r>
            <a:endParaRPr lang="it-IT"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395A4-B8EF-4BAC-AAF3-7B0E7E6DC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8382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Fish plays a particular role as a source of animal protein in countries with a low total intake of animal protein.</a:t>
            </a:r>
            <a:endParaRPr lang="en-GB"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95FCC-B53E-47DC-902A-1FAA4ACE05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68373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Source of Data from FAOSTAT (FAO Household consumption data- Food security suite of indicators)</a:t>
            </a:r>
          </a:p>
          <a:p>
            <a:endParaRPr lang="en-GB" dirty="0"/>
          </a:p>
          <a:p>
            <a:r>
              <a:rPr lang="en-GB" dirty="0"/>
              <a:t>Each dot represents one country (Each country has several dots depending on year.)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395A4-B8EF-4BAC-AAF3-7B0E7E6DC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766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Diets were isocaloric (313 Kcals) had </a:t>
            </a:r>
            <a:r>
              <a:rPr lang="en-US" altLang="en-US" sz="1200" i="1" dirty="0" err="1">
                <a:solidFill>
                  <a:schemeClr val="accent1"/>
                </a:solidFill>
              </a:rPr>
              <a:t>githeri</a:t>
            </a:r>
            <a:r>
              <a:rPr lang="en-US" altLang="en-US" sz="1200" dirty="0">
                <a:solidFill>
                  <a:schemeClr val="accent1"/>
                </a:solidFill>
              </a:rPr>
              <a:t>: traditional dish of maize, beans, greens as a base but meat group had meat blended in it ( meat was 60-85 g per day)- meat group</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395A4-B8EF-4BAC-AAF3-7B0E7E6DC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61408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Raven’s culturally neutral intelligence scores: 15% increase in IQ scores for the meat group</a:t>
            </a:r>
          </a:p>
          <a:p>
            <a:r>
              <a:rPr lang="en-GB" dirty="0"/>
              <a:t>(controlling for baseline scores)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395A4-B8EF-4BAC-AAF3-7B0E7E6DC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3348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i="1" u="none" strike="noStrike" baseline="0" dirty="0">
                <a:solidFill>
                  <a:srgbClr val="FFFF66"/>
                </a:solidFill>
                <a:effectLst>
                  <a:outerShdw blurRad="50800" dist="38100" dir="2700000" algn="tl" rotWithShape="0">
                    <a:srgbClr val="000000">
                      <a:alpha val="43000"/>
                    </a:srgbClr>
                  </a:outerShdw>
                </a:effectLst>
                <a:latin typeface="Arial"/>
                <a:ea typeface="Arial"/>
                <a:cs typeface="Arial"/>
              </a:rPr>
              <a:t>Feeding group scores controlled for baseline scores: Meat significantly greater change</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395A4-B8EF-4BAC-AAF3-7B0E7E6DC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27906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64D499-4C9D-4994-B078-A20D8EB187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42579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395A4-B8EF-4BAC-AAF3-7B0E7E6DC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16988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a:p>
            <a:r>
              <a:rPr lang="en-GB" dirty="0"/>
              <a:t>Summary:</a:t>
            </a:r>
          </a:p>
          <a:p>
            <a:pPr marL="228600" indent="-228600">
              <a:buAutoNum type="arabicPeriod"/>
            </a:pPr>
            <a:r>
              <a:rPr lang="en-GB" dirty="0"/>
              <a:t>We are facing massive challenges that will shape the way we live our lives;</a:t>
            </a:r>
          </a:p>
          <a:p>
            <a:pPr marL="228600" indent="-228600">
              <a:buAutoNum type="arabicPeriod"/>
            </a:pPr>
            <a:r>
              <a:rPr lang="en-GB" dirty="0"/>
              <a:t>We have a huge malnutrition burden</a:t>
            </a:r>
          </a:p>
          <a:p>
            <a:pPr marL="228600" indent="-228600">
              <a:buAutoNum type="arabicPeriod"/>
            </a:pPr>
            <a:r>
              <a:rPr lang="en-GB" dirty="0"/>
              <a:t>In terms of global food production we can go three ways: BAU, TSS, SSS</a:t>
            </a:r>
          </a:p>
          <a:p>
            <a:pPr marL="228600" indent="-228600">
              <a:buAutoNum type="arabicPeriod"/>
            </a:pPr>
            <a:r>
              <a:rPr lang="en-GB" dirty="0"/>
              <a:t>Food systems are challenged and need to be fixed; Healthy diet is critical for decreasing malnutrition. We have examples of countries using policies to make impact on the food environment;</a:t>
            </a:r>
          </a:p>
          <a:p>
            <a:pPr marL="228600" indent="-228600">
              <a:buAutoNum type="arabicPeriod"/>
            </a:pPr>
            <a:r>
              <a:rPr lang="en-GB" dirty="0"/>
              <a:t>Good to have political will and commitment but it is time to act;</a:t>
            </a:r>
          </a:p>
          <a:p>
            <a:r>
              <a:rPr lang="en-GB" dirty="0"/>
              <a:t>  Recent Lancet Obesity paper 2019 talks abut Policy inertia (governments are afraid to act do not want to lose votes, businesses are powerful and influence government from making policies that would affect their profits; Consumers do not demand their right to </a:t>
            </a:r>
            <a:r>
              <a:rPr lang="en-GB" dirty="0" err="1"/>
              <a:t>healthey</a:t>
            </a:r>
            <a:r>
              <a:rPr lang="en-GB" dirty="0"/>
              <a:t> diet and health)</a:t>
            </a:r>
          </a:p>
          <a:p>
            <a:endParaRPr lang="en-GB" dirty="0"/>
          </a:p>
          <a:p>
            <a:r>
              <a:rPr lang="en-GB" dirty="0"/>
              <a:t>Q&amp;A: Give an example of policy that has led to impact:  (MGRS; Iodine)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395A4-B8EF-4BAC-AAF3-7B0E7E6DC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14270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395A4-B8EF-4BAC-AAF3-7B0E7E6DC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6324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Food Environment is the place where consumers make a decision about what to buy and order. FE is influenced by consumers desires- taste, culture income, religion;</a:t>
            </a:r>
          </a:p>
          <a:p>
            <a:endParaRPr lang="en-GB" dirty="0"/>
          </a:p>
          <a:p>
            <a:r>
              <a:rPr lang="en-GB" dirty="0"/>
              <a:t>FE also influences our decision by the types of foods available, the brands, whether organic or inorganic, GMO or non GMO; advertising, etc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395A4-B8EF-4BAC-AAF3-7B0E7E6DC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00248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395A4-B8EF-4BAC-AAF3-7B0E7E6DC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791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With the population growth will also come urbanization.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395A4-B8EF-4BAC-AAF3-7B0E7E6DC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11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395A4-B8EF-4BAC-AAF3-7B0E7E6DC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909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395A4-B8EF-4BAC-AAF3-7B0E7E6DC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5765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19100" y="1241425"/>
            <a:ext cx="5956300" cy="3351213"/>
          </a:xfrm>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en-US" sz="1400" b="0" kern="1200" dirty="0">
                <a:solidFill>
                  <a:schemeClr val="tx1"/>
                </a:solidFill>
                <a:effectLst/>
                <a:latin typeface="+mn-lt"/>
                <a:ea typeface="+mn-ea"/>
                <a:cs typeface="+mn-cs"/>
              </a:rPr>
              <a:t>In many areas around the world, </a:t>
            </a:r>
            <a:r>
              <a:rPr lang="en-US" sz="1400" b="1" kern="1200" dirty="0">
                <a:solidFill>
                  <a:schemeClr val="tx1"/>
                </a:solidFill>
                <a:effectLst/>
                <a:latin typeface="+mn-lt"/>
                <a:ea typeface="+mn-ea"/>
                <a:cs typeface="+mn-cs"/>
              </a:rPr>
              <a:t>climate has become more variable</a:t>
            </a:r>
            <a:r>
              <a:rPr lang="en-US" sz="1400" b="0" kern="1200" dirty="0">
                <a:solidFill>
                  <a:schemeClr val="tx1"/>
                </a:solidFill>
                <a:effectLst/>
                <a:latin typeface="+mn-lt"/>
                <a:ea typeface="+mn-ea"/>
                <a:cs typeface="+mn-cs"/>
              </a:rPr>
              <a:t> and </a:t>
            </a:r>
            <a:r>
              <a:rPr lang="en-US" sz="1400" b="1" kern="1200" dirty="0">
                <a:solidFill>
                  <a:schemeClr val="tx1"/>
                </a:solidFill>
                <a:effectLst/>
                <a:latin typeface="+mn-lt"/>
                <a:ea typeface="+mn-ea"/>
                <a:cs typeface="+mn-cs"/>
              </a:rPr>
              <a:t>climate extremes have increased in number and intensity </a:t>
            </a:r>
          </a:p>
          <a:p>
            <a:pPr marL="628650" lvl="1" indent="-171450">
              <a:buFont typeface="Arial" panose="020B0604020202020204" pitchFamily="34" charset="0"/>
              <a:buChar char="•"/>
            </a:pPr>
            <a:r>
              <a:rPr lang="en-GB" sz="1400" b="1" kern="1200" dirty="0">
                <a:solidFill>
                  <a:schemeClr val="tx1"/>
                </a:solidFill>
                <a:effectLst/>
                <a:latin typeface="+mn-lt"/>
                <a:ea typeface="+mn-ea"/>
                <a:cs typeface="+mn-cs"/>
              </a:rPr>
              <a:t>Temperatures are increasing and becoming more variable</a:t>
            </a:r>
            <a:r>
              <a:rPr lang="en-GB" sz="1400" b="0" kern="1200" dirty="0">
                <a:solidFill>
                  <a:schemeClr val="tx1"/>
                </a:solidFill>
                <a:effectLst/>
                <a:latin typeface="+mn-lt"/>
                <a:ea typeface="+mn-ea"/>
                <a:cs typeface="+mn-cs"/>
              </a:rPr>
              <a:t>.  Very hot days are becoming more frequent and the hottest days are becoming hotter. </a:t>
            </a:r>
            <a:endParaRPr lang="en-US" sz="14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400" b="0" kern="1200" dirty="0">
                <a:solidFill>
                  <a:schemeClr val="tx1"/>
                </a:solidFill>
                <a:effectLst/>
                <a:latin typeface="+mn-lt"/>
                <a:ea typeface="+mn-ea"/>
                <a:cs typeface="+mn-cs"/>
              </a:rPr>
              <a:t>We are experiencing </a:t>
            </a:r>
            <a:r>
              <a:rPr lang="en-GB" sz="1400" b="1" kern="1200" dirty="0">
                <a:solidFill>
                  <a:schemeClr val="tx1"/>
                </a:solidFill>
                <a:effectLst/>
                <a:latin typeface="+mn-lt"/>
                <a:ea typeface="+mn-ea"/>
                <a:cs typeface="+mn-cs"/>
              </a:rPr>
              <a:t>large spatial variability in rainfall</a:t>
            </a:r>
            <a:r>
              <a:rPr lang="en-GB" sz="1400" b="0" kern="1200" dirty="0">
                <a:solidFill>
                  <a:schemeClr val="tx1"/>
                </a:solidFill>
                <a:effectLst/>
                <a:latin typeface="+mn-lt"/>
                <a:ea typeface="+mn-ea"/>
                <a:cs typeface="+mn-cs"/>
              </a:rPr>
              <a:t>,</a:t>
            </a:r>
            <a:r>
              <a:rPr lang="en-GB" sz="1400" b="0" kern="1200" baseline="0" dirty="0">
                <a:solidFill>
                  <a:schemeClr val="tx1"/>
                </a:solidFill>
                <a:effectLst/>
                <a:latin typeface="+mn-lt"/>
                <a:ea typeface="+mn-ea"/>
                <a:cs typeface="+mn-cs"/>
              </a:rPr>
              <a:t> both significantly above- and below- normal</a:t>
            </a:r>
            <a:endParaRPr lang="en-GB" sz="14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400" b="0" kern="1200" dirty="0">
                <a:solidFill>
                  <a:schemeClr val="tx1"/>
                </a:solidFill>
                <a:effectLst/>
                <a:latin typeface="+mn-lt"/>
                <a:ea typeface="+mn-ea"/>
                <a:cs typeface="+mn-cs"/>
              </a:rPr>
              <a:t>The nature of </a:t>
            </a:r>
            <a:r>
              <a:rPr lang="en-GB" sz="1400" b="1" kern="1200" dirty="0">
                <a:solidFill>
                  <a:schemeClr val="tx1"/>
                </a:solidFill>
                <a:effectLst/>
                <a:latin typeface="+mn-lt"/>
                <a:ea typeface="+mn-ea"/>
                <a:cs typeface="+mn-cs"/>
              </a:rPr>
              <a:t>rainy seasons is also changing</a:t>
            </a:r>
            <a:r>
              <a:rPr lang="en-GB" sz="1400" b="0" kern="1200" dirty="0">
                <a:solidFill>
                  <a:schemeClr val="tx1"/>
                </a:solidFill>
                <a:effectLst/>
                <a:latin typeface="+mn-lt"/>
                <a:ea typeface="+mn-ea"/>
                <a:cs typeface="+mn-cs"/>
              </a:rPr>
              <a:t>, specifically in terms of start, length and intensity of the rains.</a:t>
            </a:r>
            <a:r>
              <a:rPr lang="en-GB" sz="1400" b="0" kern="1200" baseline="0" dirty="0">
                <a:solidFill>
                  <a:schemeClr val="tx1"/>
                </a:solidFill>
                <a:effectLst/>
                <a:latin typeface="+mn-lt"/>
                <a:ea typeface="+mn-ea"/>
                <a:cs typeface="+mn-cs"/>
              </a:rPr>
              <a:t> </a:t>
            </a:r>
            <a:r>
              <a:rPr lang="en-US" sz="1400" b="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chemeClr val="tx1"/>
                </a:solidFill>
                <a:effectLst/>
                <a:highlight>
                  <a:srgbClr val="FFFF00"/>
                </a:highlight>
                <a:latin typeface="+mn-lt"/>
                <a:ea typeface="+mn-ea"/>
                <a:cs typeface="+mn-cs"/>
              </a:rPr>
              <a:t>The figure shows that </a:t>
            </a:r>
            <a:r>
              <a:rPr lang="en-US" sz="1400" b="0" kern="1200" baseline="0" dirty="0">
                <a:solidFill>
                  <a:schemeClr val="tx1"/>
                </a:solidFill>
                <a:effectLst/>
                <a:highlight>
                  <a:srgbClr val="FFFF00"/>
                </a:highlight>
                <a:latin typeface="+mn-lt"/>
                <a:ea typeface="+mn-ea"/>
                <a:cs typeface="+mn-cs"/>
              </a:rPr>
              <a:t> </a:t>
            </a:r>
            <a:r>
              <a:rPr lang="en-US" sz="1400" b="0" kern="1200" dirty="0">
                <a:solidFill>
                  <a:schemeClr val="tx1"/>
                </a:solidFill>
                <a:effectLst/>
                <a:highlight>
                  <a:srgbClr val="FFFF00"/>
                </a:highlight>
                <a:latin typeface="+mn-lt"/>
                <a:ea typeface="+mn-ea"/>
                <a:cs typeface="+mn-cs"/>
              </a:rPr>
              <a:t>the </a:t>
            </a:r>
            <a:r>
              <a:rPr lang="en-US" sz="1400" b="1" kern="1200" dirty="0">
                <a:solidFill>
                  <a:schemeClr val="tx1"/>
                </a:solidFill>
                <a:effectLst/>
                <a:highlight>
                  <a:srgbClr val="FFFF00"/>
                </a:highlight>
                <a:latin typeface="+mn-lt"/>
                <a:ea typeface="+mn-ea"/>
                <a:cs typeface="+mn-cs"/>
              </a:rPr>
              <a:t>number of extreme climate-related disaster events</a:t>
            </a:r>
            <a:r>
              <a:rPr lang="en-US" sz="1400" b="1" kern="1200" baseline="0" dirty="0">
                <a:solidFill>
                  <a:schemeClr val="tx1"/>
                </a:solidFill>
                <a:effectLst/>
                <a:highlight>
                  <a:srgbClr val="FFFF00"/>
                </a:highlight>
                <a:latin typeface="+mn-lt"/>
                <a:ea typeface="+mn-ea"/>
                <a:cs typeface="+mn-cs"/>
              </a:rPr>
              <a:t> </a:t>
            </a:r>
            <a:r>
              <a:rPr lang="en-US" sz="1400" b="1" kern="1200" dirty="0">
                <a:solidFill>
                  <a:schemeClr val="tx1"/>
                </a:solidFill>
                <a:effectLst/>
                <a:highlight>
                  <a:srgbClr val="FFFF00"/>
                </a:highlight>
                <a:latin typeface="+mn-lt"/>
                <a:ea typeface="+mn-ea"/>
                <a:cs typeface="+mn-cs"/>
              </a:rPr>
              <a:t>has doubled since the early 1990s </a:t>
            </a:r>
            <a:r>
              <a:rPr lang="en-US" sz="1400" b="0" kern="1200" dirty="0">
                <a:solidFill>
                  <a:schemeClr val="tx1"/>
                </a:solidFill>
                <a:effectLst/>
                <a:highlight>
                  <a:srgbClr val="FFFF00"/>
                </a:highlight>
                <a:latin typeface="+mn-lt"/>
                <a:ea typeface="+mn-ea"/>
                <a:cs typeface="+mn-cs"/>
              </a:rPr>
              <a:t>(extreme heat, droughts, floods and storms)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chemeClr val="tx1"/>
                </a:solidFill>
                <a:effectLst/>
                <a:highlight>
                  <a:srgbClr val="FFFF00"/>
                </a:highlight>
                <a:latin typeface="+mn-lt"/>
                <a:ea typeface="+mn-ea"/>
                <a:cs typeface="+mn-cs"/>
              </a:rPr>
              <a:t>which means we now experience</a:t>
            </a:r>
            <a:r>
              <a:rPr lang="en-US" sz="1400" b="0" kern="1200" baseline="0" dirty="0">
                <a:solidFill>
                  <a:schemeClr val="tx1"/>
                </a:solidFill>
                <a:effectLst/>
                <a:highlight>
                  <a:srgbClr val="FFFF00"/>
                </a:highlight>
                <a:latin typeface="+mn-lt"/>
                <a:ea typeface="+mn-ea"/>
                <a:cs typeface="+mn-cs"/>
              </a:rPr>
              <a:t> </a:t>
            </a:r>
            <a:r>
              <a:rPr lang="en-US" sz="1400" b="0" kern="1200" dirty="0">
                <a:solidFill>
                  <a:schemeClr val="tx1"/>
                </a:solidFill>
                <a:effectLst/>
                <a:highlight>
                  <a:srgbClr val="FFFF00"/>
                </a:highlight>
                <a:latin typeface="+mn-lt"/>
                <a:ea typeface="+mn-ea"/>
                <a:cs typeface="+mn-cs"/>
              </a:rPr>
              <a:t>on average </a:t>
            </a:r>
            <a:r>
              <a:rPr lang="en-US" sz="1400" b="1" kern="1200" dirty="0">
                <a:solidFill>
                  <a:schemeClr val="tx1"/>
                </a:solidFill>
                <a:effectLst/>
                <a:highlight>
                  <a:srgbClr val="FFFF00"/>
                </a:highlight>
                <a:latin typeface="+mn-lt"/>
                <a:ea typeface="+mn-ea"/>
                <a:cs typeface="+mn-cs"/>
              </a:rPr>
              <a:t>213 medium and large climate-related</a:t>
            </a:r>
            <a:r>
              <a:rPr lang="en-US" sz="1400" b="1" kern="1200" baseline="0" dirty="0">
                <a:solidFill>
                  <a:schemeClr val="tx1"/>
                </a:solidFill>
                <a:effectLst/>
                <a:highlight>
                  <a:srgbClr val="FFFF00"/>
                </a:highlight>
                <a:latin typeface="+mn-lt"/>
                <a:ea typeface="+mn-ea"/>
                <a:cs typeface="+mn-cs"/>
              </a:rPr>
              <a:t> </a:t>
            </a:r>
            <a:r>
              <a:rPr lang="en-US" sz="1400" b="1" kern="1200" dirty="0">
                <a:solidFill>
                  <a:schemeClr val="tx1"/>
                </a:solidFill>
                <a:effectLst/>
                <a:highlight>
                  <a:srgbClr val="FFFF00"/>
                </a:highlight>
                <a:latin typeface="+mn-lt"/>
                <a:ea typeface="+mn-ea"/>
                <a:cs typeface="+mn-cs"/>
              </a:rPr>
              <a:t>catastrophic events every year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effectLst/>
                <a:highlight>
                  <a:srgbClr val="FFFF00"/>
                </a:highlight>
                <a:latin typeface="Franklin Gothic Book" panose="020B0503020102020204" pitchFamily="34" charset="0"/>
                <a:ea typeface="SimSun" panose="02010600030101010101" pitchFamily="2" charset="-122"/>
                <a:cs typeface="PalatinoLTStd-Light"/>
              </a:rPr>
              <a:t>Climate-related disasters account for more than 80 percent of all major internationally reported disasters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chemeClr val="tx1"/>
                </a:solidFill>
                <a:effectLst/>
                <a:latin typeface="+mn-lt"/>
                <a:ea typeface="+mn-ea"/>
                <a:cs typeface="+mn-cs"/>
              </a:rPr>
              <a:t>Climate variability and extremes are already negatively </a:t>
            </a:r>
            <a:r>
              <a:rPr lang="en-US" sz="1400" b="1" kern="1200" dirty="0">
                <a:solidFill>
                  <a:schemeClr val="tx1"/>
                </a:solidFill>
                <a:effectLst/>
                <a:latin typeface="+mn-lt"/>
                <a:ea typeface="+mn-ea"/>
                <a:cs typeface="+mn-cs"/>
              </a:rPr>
              <a:t>undermining the production of major crops</a:t>
            </a:r>
            <a:r>
              <a:rPr lang="en-US" sz="1400" b="0" kern="1200" dirty="0">
                <a:solidFill>
                  <a:schemeClr val="tx1"/>
                </a:solidFill>
                <a:effectLst/>
                <a:latin typeface="+mn-lt"/>
                <a:ea typeface="+mn-ea"/>
                <a:cs typeface="+mn-cs"/>
              </a:rPr>
              <a:t> in tropical regions.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chemeClr val="tx1"/>
                </a:solidFill>
                <a:effectLst/>
                <a:latin typeface="+mn-lt"/>
                <a:ea typeface="+mn-ea"/>
                <a:cs typeface="+mn-cs"/>
              </a:rPr>
              <a:t>So</a:t>
            </a:r>
            <a:r>
              <a:rPr lang="en-US" sz="1400" b="0" kern="1200" baseline="0" dirty="0">
                <a:solidFill>
                  <a:schemeClr val="tx1"/>
                </a:solidFill>
                <a:effectLst/>
                <a:latin typeface="+mn-lt"/>
                <a:ea typeface="+mn-ea"/>
                <a:cs typeface="+mn-cs"/>
              </a:rPr>
              <a:t> </a:t>
            </a:r>
            <a:r>
              <a:rPr lang="en-US" sz="1400" b="1" kern="1200" dirty="0">
                <a:solidFill>
                  <a:schemeClr val="tx1"/>
                </a:solidFill>
                <a:effectLst/>
                <a:latin typeface="+mn-lt"/>
                <a:ea typeface="+mn-ea"/>
                <a:cs typeface="+mn-cs"/>
              </a:rPr>
              <a:t>climate variability and extremes</a:t>
            </a:r>
            <a:r>
              <a:rPr lang="en-US" sz="1400" b="0" kern="1200" dirty="0">
                <a:solidFill>
                  <a:schemeClr val="tx1"/>
                </a:solidFill>
                <a:effectLst/>
                <a:latin typeface="+mn-lt"/>
                <a:ea typeface="+mn-ea"/>
                <a:cs typeface="+mn-cs"/>
              </a:rPr>
              <a:t>, are not only events that will happen in the future; they are occurring now and are contributing to a rise in global hunger.   </a:t>
            </a:r>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D9787-8943-4893-92C4-D87BC0A8CD47}"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451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a:p>
            <a:r>
              <a:rPr lang="en-GB" sz="1200" b="0" i="0" u="none" strike="noStrike" kern="1200" dirty="0">
                <a:solidFill>
                  <a:schemeClr val="tx1"/>
                </a:solidFill>
                <a:effectLst/>
                <a:latin typeface="+mn-lt"/>
                <a:ea typeface="+mn-ea"/>
                <a:cs typeface="+mn-cs"/>
                <a:hlinkClick r:id="rId3"/>
              </a:rPr>
              <a:t>Greenhouse gas emissions per gram of protein, by food type</a:t>
            </a:r>
            <a:br>
              <a:rPr lang="en-GB" sz="1200" b="0" i="0" u="none" strike="noStrike" kern="1200" dirty="0">
                <a:solidFill>
                  <a:schemeClr val="tx1"/>
                </a:solidFill>
                <a:effectLst/>
                <a:latin typeface="+mn-lt"/>
                <a:ea typeface="+mn-ea"/>
                <a:cs typeface="+mn-cs"/>
                <a:hlinkClick r:id="rId3"/>
              </a:rPr>
            </a:br>
            <a:endParaRPr lang="en-GB" sz="1200" b="0" i="0" u="none" strike="noStrike" kern="1200" dirty="0">
              <a:solidFill>
                <a:schemeClr val="tx1"/>
              </a:solidFill>
              <a:effectLst/>
              <a:latin typeface="+mn-lt"/>
              <a:ea typeface="+mn-ea"/>
              <a:cs typeface="+mn-cs"/>
              <a:hlinkClick r:id="rId3"/>
            </a:endParaRPr>
          </a:p>
          <a:p>
            <a:r>
              <a:rPr lang="en-GB" sz="1200" b="0" i="0" u="none" strike="noStrike" kern="1200" dirty="0">
                <a:solidFill>
                  <a:schemeClr val="tx1"/>
                </a:solidFill>
                <a:effectLst/>
                <a:latin typeface="+mn-lt"/>
                <a:ea typeface="+mn-ea"/>
                <a:cs typeface="+mn-cs"/>
              </a:rPr>
              <a:t>Average greenhouse gas emissions per unit protein, by food type measured in grams of carbon dioxide equivalents (</a:t>
            </a:r>
            <a:r>
              <a:rPr lang="en-GB" sz="1200" b="0" i="0" u="none" strike="noStrike" kern="1200" dirty="0" err="1">
                <a:solidFill>
                  <a:schemeClr val="tx1"/>
                </a:solidFill>
                <a:effectLst/>
                <a:latin typeface="+mn-lt"/>
                <a:ea typeface="+mn-ea"/>
                <a:cs typeface="+mn-cs"/>
              </a:rPr>
              <a:t>CO₂e</a:t>
            </a:r>
            <a:r>
              <a:rPr lang="en-GB" sz="1200" b="0" i="0" u="none" strike="noStrike" kern="1200" dirty="0">
                <a:solidFill>
                  <a:schemeClr val="tx1"/>
                </a:solidFill>
                <a:effectLst/>
                <a:latin typeface="+mn-lt"/>
                <a:ea typeface="+mn-ea"/>
                <a:cs typeface="+mn-cs"/>
              </a:rPr>
              <a:t>) per gram of protein. Average values are based on a meta-analysis of studies across 742 agricultural systems and over 90 unique foods.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395A4-B8EF-4BAC-AAF3-7B0E7E6DC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1604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4F7C5F-D4A5-4AEA-91EA-CBAD3D8F5AFB}"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B84BF-E3B2-4227-BCB8-10DDBB266E46}" type="slidenum">
              <a:rPr lang="en-US" smtClean="0"/>
              <a:t>‹#›</a:t>
            </a:fld>
            <a:endParaRPr lang="en-US"/>
          </a:p>
        </p:txBody>
      </p:sp>
    </p:spTree>
    <p:extLst>
      <p:ext uri="{BB962C8B-B14F-4D97-AF65-F5344CB8AC3E}">
        <p14:creationId xmlns:p14="http://schemas.microsoft.com/office/powerpoint/2010/main" val="3527373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4F7C5F-D4A5-4AEA-91EA-CBAD3D8F5AFB}"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B84BF-E3B2-4227-BCB8-10DDBB266E46}" type="slidenum">
              <a:rPr lang="en-US" smtClean="0"/>
              <a:t>‹#›</a:t>
            </a:fld>
            <a:endParaRPr lang="en-US"/>
          </a:p>
        </p:txBody>
      </p:sp>
    </p:spTree>
    <p:extLst>
      <p:ext uri="{BB962C8B-B14F-4D97-AF65-F5344CB8AC3E}">
        <p14:creationId xmlns:p14="http://schemas.microsoft.com/office/powerpoint/2010/main" val="1569638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4F7C5F-D4A5-4AEA-91EA-CBAD3D8F5AFB}"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B84BF-E3B2-4227-BCB8-10DDBB266E46}" type="slidenum">
              <a:rPr lang="en-US" smtClean="0"/>
              <a:t>‹#›</a:t>
            </a:fld>
            <a:endParaRPr lang="en-US"/>
          </a:p>
        </p:txBody>
      </p:sp>
    </p:spTree>
    <p:extLst>
      <p:ext uri="{BB962C8B-B14F-4D97-AF65-F5344CB8AC3E}">
        <p14:creationId xmlns:p14="http://schemas.microsoft.com/office/powerpoint/2010/main" val="3873273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EC2A0A-AB97-4A05-894D-3DF3CB8530C7}"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E2426-534C-4D29-B5D1-CC67CA62317F}"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1"/>
            <a:ext cx="3167743" cy="926758"/>
          </a:xfrm>
          <a:prstGeom prst="rect">
            <a:avLst/>
          </a:prstGeom>
        </p:spPr>
      </p:pic>
    </p:spTree>
    <p:extLst>
      <p:ext uri="{BB962C8B-B14F-4D97-AF65-F5344CB8AC3E}">
        <p14:creationId xmlns:p14="http://schemas.microsoft.com/office/powerpoint/2010/main" val="1800398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EC2A0A-AB97-4A05-894D-3DF3CB8530C7}"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E2426-534C-4D29-B5D1-CC67CA62317F}" type="slidenum">
              <a:rPr lang="en-US" smtClean="0"/>
              <a:t>‹#›</a:t>
            </a:fld>
            <a:endParaRPr lang="en-US"/>
          </a:p>
        </p:txBody>
      </p:sp>
    </p:spTree>
    <p:extLst>
      <p:ext uri="{BB962C8B-B14F-4D97-AF65-F5344CB8AC3E}">
        <p14:creationId xmlns:p14="http://schemas.microsoft.com/office/powerpoint/2010/main" val="1734341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EC2A0A-AB97-4A05-894D-3DF3CB8530C7}"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E2426-534C-4D29-B5D1-CC67CA62317F}" type="slidenum">
              <a:rPr lang="en-US" smtClean="0"/>
              <a:t>‹#›</a:t>
            </a:fld>
            <a:endParaRPr lang="en-US"/>
          </a:p>
        </p:txBody>
      </p:sp>
    </p:spTree>
    <p:extLst>
      <p:ext uri="{BB962C8B-B14F-4D97-AF65-F5344CB8AC3E}">
        <p14:creationId xmlns:p14="http://schemas.microsoft.com/office/powerpoint/2010/main" val="4042716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EC2A0A-AB97-4A05-894D-3DF3CB8530C7}" type="datetimeFigureOut">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E2426-534C-4D29-B5D1-CC67CA62317F}" type="slidenum">
              <a:rPr lang="en-US" smtClean="0"/>
              <a:t>‹#›</a:t>
            </a:fld>
            <a:endParaRPr lang="en-US"/>
          </a:p>
        </p:txBody>
      </p:sp>
    </p:spTree>
    <p:extLst>
      <p:ext uri="{BB962C8B-B14F-4D97-AF65-F5344CB8AC3E}">
        <p14:creationId xmlns:p14="http://schemas.microsoft.com/office/powerpoint/2010/main" val="1457339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EC2A0A-AB97-4A05-894D-3DF3CB8530C7}" type="datetimeFigureOut">
              <a:rPr lang="en-US" smtClean="0"/>
              <a:t>5/10/2019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2E2426-534C-4D29-B5D1-CC67CA62317F}" type="slidenum">
              <a:rPr lang="en-US" smtClean="0"/>
              <a:t>‹#›</a:t>
            </a:fld>
            <a:endParaRPr lang="en-US"/>
          </a:p>
        </p:txBody>
      </p:sp>
    </p:spTree>
    <p:extLst>
      <p:ext uri="{BB962C8B-B14F-4D97-AF65-F5344CB8AC3E}">
        <p14:creationId xmlns:p14="http://schemas.microsoft.com/office/powerpoint/2010/main" val="583506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EC2A0A-AB97-4A05-894D-3DF3CB8530C7}" type="datetimeFigureOut">
              <a:rPr lang="en-US" smtClean="0"/>
              <a:t>5/10/2019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2E2426-534C-4D29-B5D1-CC67CA62317F}" type="slidenum">
              <a:rPr lang="en-US" smtClean="0"/>
              <a:t>‹#›</a:t>
            </a:fld>
            <a:endParaRPr lang="en-US"/>
          </a:p>
        </p:txBody>
      </p:sp>
    </p:spTree>
    <p:extLst>
      <p:ext uri="{BB962C8B-B14F-4D97-AF65-F5344CB8AC3E}">
        <p14:creationId xmlns:p14="http://schemas.microsoft.com/office/powerpoint/2010/main" val="1449512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EC2A0A-AB97-4A05-894D-3DF3CB8530C7}" type="datetimeFigureOut">
              <a:rPr lang="en-US" smtClean="0"/>
              <a:t>5/10/2019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2E2426-534C-4D29-B5D1-CC67CA62317F}" type="slidenum">
              <a:rPr lang="en-US" smtClean="0"/>
              <a:t>‹#›</a:t>
            </a:fld>
            <a:endParaRPr lang="en-US"/>
          </a:p>
        </p:txBody>
      </p:sp>
    </p:spTree>
    <p:extLst>
      <p:ext uri="{BB962C8B-B14F-4D97-AF65-F5344CB8AC3E}">
        <p14:creationId xmlns:p14="http://schemas.microsoft.com/office/powerpoint/2010/main" val="1574754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EC2A0A-AB97-4A05-894D-3DF3CB8530C7}" type="datetimeFigureOut">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E2426-534C-4D29-B5D1-CC67CA62317F}" type="slidenum">
              <a:rPr lang="en-US" smtClean="0"/>
              <a:t>‹#›</a:t>
            </a:fld>
            <a:endParaRPr lang="en-US"/>
          </a:p>
        </p:txBody>
      </p:sp>
    </p:spTree>
    <p:extLst>
      <p:ext uri="{BB962C8B-B14F-4D97-AF65-F5344CB8AC3E}">
        <p14:creationId xmlns:p14="http://schemas.microsoft.com/office/powerpoint/2010/main" val="2372417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4F7C5F-D4A5-4AEA-91EA-CBAD3D8F5AFB}"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B84BF-E3B2-4227-BCB8-10DDBB266E46}" type="slidenum">
              <a:rPr lang="en-US" smtClean="0"/>
              <a:t>‹#›</a:t>
            </a:fld>
            <a:endParaRPr lang="en-US"/>
          </a:p>
        </p:txBody>
      </p:sp>
    </p:spTree>
    <p:extLst>
      <p:ext uri="{BB962C8B-B14F-4D97-AF65-F5344CB8AC3E}">
        <p14:creationId xmlns:p14="http://schemas.microsoft.com/office/powerpoint/2010/main" val="2644568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EC2A0A-AB97-4A05-894D-3DF3CB8530C7}" type="datetimeFigureOut">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E2426-534C-4D29-B5D1-CC67CA62317F}" type="slidenum">
              <a:rPr lang="en-US" smtClean="0"/>
              <a:t>‹#›</a:t>
            </a:fld>
            <a:endParaRPr lang="en-US"/>
          </a:p>
        </p:txBody>
      </p:sp>
    </p:spTree>
    <p:extLst>
      <p:ext uri="{BB962C8B-B14F-4D97-AF65-F5344CB8AC3E}">
        <p14:creationId xmlns:p14="http://schemas.microsoft.com/office/powerpoint/2010/main" val="2176721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EC2A0A-AB97-4A05-894D-3DF3CB8530C7}"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E2426-534C-4D29-B5D1-CC67CA62317F}" type="slidenum">
              <a:rPr lang="en-US" smtClean="0"/>
              <a:t>‹#›</a:t>
            </a:fld>
            <a:endParaRPr lang="en-US"/>
          </a:p>
        </p:txBody>
      </p:sp>
    </p:spTree>
    <p:extLst>
      <p:ext uri="{BB962C8B-B14F-4D97-AF65-F5344CB8AC3E}">
        <p14:creationId xmlns:p14="http://schemas.microsoft.com/office/powerpoint/2010/main" val="2497656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EC2A0A-AB97-4A05-894D-3DF3CB8530C7}"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E2426-534C-4D29-B5D1-CC67CA62317F}" type="slidenum">
              <a:rPr lang="en-US" smtClean="0"/>
              <a:t>‹#›</a:t>
            </a:fld>
            <a:endParaRPr lang="en-US"/>
          </a:p>
        </p:txBody>
      </p:sp>
    </p:spTree>
    <p:extLst>
      <p:ext uri="{BB962C8B-B14F-4D97-AF65-F5344CB8AC3E}">
        <p14:creationId xmlns:p14="http://schemas.microsoft.com/office/powerpoint/2010/main" val="26946970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32C525-73CD-7E42-B0BD-239A56C3583B}"/>
              </a:ext>
            </a:extLst>
          </p:cNvPr>
          <p:cNvSpPr/>
          <p:nvPr userDrawn="1"/>
        </p:nvSpPr>
        <p:spPr>
          <a:xfrm>
            <a:off x="304800" y="246743"/>
            <a:ext cx="11599333" cy="8763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accent2"/>
              </a:solidFill>
            </a:endParaRPr>
          </a:p>
        </p:txBody>
      </p:sp>
      <p:pic>
        <p:nvPicPr>
          <p:cNvPr id="3" name="Picture 2">
            <a:extLst>
              <a:ext uri="{FF2B5EF4-FFF2-40B4-BE49-F238E27FC236}">
                <a16:creationId xmlns:a16="http://schemas.microsoft.com/office/drawing/2014/main" id="{1FD92DFF-86ED-264D-A54A-DC159ACD3CD9}"/>
              </a:ext>
            </a:extLst>
          </p:cNvPr>
          <p:cNvPicPr>
            <a:picLocks noChangeAspect="1"/>
          </p:cNvPicPr>
          <p:nvPr userDrawn="1"/>
        </p:nvPicPr>
        <p:blipFill>
          <a:blip r:embed="rId2"/>
          <a:stretch>
            <a:fillRect/>
          </a:stretch>
        </p:blipFill>
        <p:spPr>
          <a:xfrm>
            <a:off x="8286444" y="356393"/>
            <a:ext cx="3404520" cy="680904"/>
          </a:xfrm>
          <a:prstGeom prst="rect">
            <a:avLst/>
          </a:prstGeom>
        </p:spPr>
      </p:pic>
    </p:spTree>
    <p:extLst>
      <p:ext uri="{BB962C8B-B14F-4D97-AF65-F5344CB8AC3E}">
        <p14:creationId xmlns:p14="http://schemas.microsoft.com/office/powerpoint/2010/main" val="1195882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1391056" y="933858"/>
            <a:ext cx="7694579" cy="408563"/>
          </a:xfrm>
          <a:prstGeom prst="rect">
            <a:avLst/>
          </a:prstGeom>
        </p:spPr>
        <p:txBody>
          <a:bodyPr>
            <a:normAutofit fontScale="90000"/>
          </a:bodyPr>
          <a:lstStyle/>
          <a:p>
            <a:endParaRPr lang="en-US" dirty="0"/>
          </a:p>
        </p:txBody>
      </p:sp>
    </p:spTree>
    <p:extLst>
      <p:ext uri="{BB962C8B-B14F-4D97-AF65-F5344CB8AC3E}">
        <p14:creationId xmlns:p14="http://schemas.microsoft.com/office/powerpoint/2010/main" val="3743835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1391056" y="933858"/>
            <a:ext cx="7694579" cy="408563"/>
          </a:xfrm>
          <a:prstGeom prst="rect">
            <a:avLst/>
          </a:prstGeom>
        </p:spPr>
        <p:txBody>
          <a:bodyPr>
            <a:normAutofit fontScale="90000"/>
          </a:bodyPr>
          <a:lstStyle/>
          <a:p>
            <a:endParaRPr lang="en-US" dirty="0"/>
          </a:p>
        </p:txBody>
      </p:sp>
    </p:spTree>
    <p:extLst>
      <p:ext uri="{BB962C8B-B14F-4D97-AF65-F5344CB8AC3E}">
        <p14:creationId xmlns:p14="http://schemas.microsoft.com/office/powerpoint/2010/main" val="39615007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9" name="Title 1"/>
          <p:cNvSpPr>
            <a:spLocks noGrp="1"/>
          </p:cNvSpPr>
          <p:nvPr>
            <p:ph type="title"/>
          </p:nvPr>
        </p:nvSpPr>
        <p:spPr>
          <a:xfrm>
            <a:off x="1391057" y="933858"/>
            <a:ext cx="7784751" cy="408563"/>
          </a:xfrm>
          <a:prstGeom prst="rect">
            <a:avLst/>
          </a:prstGeom>
        </p:spPr>
        <p:txBody>
          <a:bodyPr>
            <a:normAutofit fontScale="90000"/>
          </a:bodyPr>
          <a:lstStyle>
            <a:lvl1pPr>
              <a:defRPr>
                <a:solidFill>
                  <a:schemeClr val="tx1"/>
                </a:solidFill>
              </a:defRPr>
            </a:lvl1pPr>
          </a:lstStyle>
          <a:p>
            <a:endParaRPr lang="en-US" dirty="0"/>
          </a:p>
        </p:txBody>
      </p:sp>
    </p:spTree>
    <p:extLst>
      <p:ext uri="{BB962C8B-B14F-4D97-AF65-F5344CB8AC3E}">
        <p14:creationId xmlns:p14="http://schemas.microsoft.com/office/powerpoint/2010/main" val="12580949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9" name="Title 1"/>
          <p:cNvSpPr>
            <a:spLocks noGrp="1"/>
          </p:cNvSpPr>
          <p:nvPr>
            <p:ph type="title"/>
          </p:nvPr>
        </p:nvSpPr>
        <p:spPr>
          <a:xfrm>
            <a:off x="1391057" y="933858"/>
            <a:ext cx="7784751" cy="408563"/>
          </a:xfrm>
          <a:prstGeom prst="rect">
            <a:avLst/>
          </a:prstGeom>
        </p:spPr>
        <p:txBody>
          <a:bodyPr>
            <a:normAutofit fontScale="90000"/>
          </a:bodyPr>
          <a:lstStyle/>
          <a:p>
            <a:endParaRPr lang="en-US" dirty="0"/>
          </a:p>
        </p:txBody>
      </p:sp>
    </p:spTree>
    <p:extLst>
      <p:ext uri="{BB962C8B-B14F-4D97-AF65-F5344CB8AC3E}">
        <p14:creationId xmlns:p14="http://schemas.microsoft.com/office/powerpoint/2010/main" val="3695456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40"/>
            <a:ext cx="10972800" cy="793915"/>
          </a:xfrm>
        </p:spPr>
        <p:txBody>
          <a:bodyPr anchor="t">
            <a:normAutofit/>
          </a:bodyPr>
          <a:lstStyle>
            <a:lvl1pPr algn="l">
              <a:defRPr sz="2800" b="1">
                <a:solidFill>
                  <a:srgbClr val="F0AB00"/>
                </a:solidFill>
                <a:latin typeface="Arial"/>
                <a:cs typeface="Aria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Gold-Bla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40697" y="6458029"/>
            <a:ext cx="2739432" cy="225552"/>
          </a:xfrm>
          <a:prstGeom prst="rect">
            <a:avLst/>
          </a:prstGeom>
        </p:spPr>
      </p:pic>
      <p:cxnSp>
        <p:nvCxnSpPr>
          <p:cNvPr id="8" name="Straight Connector 7"/>
          <p:cNvCxnSpPr/>
          <p:nvPr userDrawn="1"/>
        </p:nvCxnSpPr>
        <p:spPr>
          <a:xfrm>
            <a:off x="587464" y="6349719"/>
            <a:ext cx="11092667"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 Placeholder 4"/>
          <p:cNvSpPr>
            <a:spLocks noGrp="1"/>
          </p:cNvSpPr>
          <p:nvPr>
            <p:ph type="body" sz="quarter" idx="10" hasCustomPrompt="1"/>
          </p:nvPr>
        </p:nvSpPr>
        <p:spPr>
          <a:xfrm>
            <a:off x="588435" y="6407152"/>
            <a:ext cx="6105877" cy="383119"/>
          </a:xfrm>
        </p:spPr>
        <p:txBody>
          <a:bodyPr lIns="0" anchor="ctr" anchorCtr="0">
            <a:noAutofit/>
          </a:bodyPr>
          <a:lstStyle>
            <a:lvl1pPr marL="0" indent="0" algn="l">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NOTES AND SOURCE go here</a:t>
            </a:r>
          </a:p>
        </p:txBody>
      </p:sp>
    </p:spTree>
    <p:extLst>
      <p:ext uri="{BB962C8B-B14F-4D97-AF65-F5344CB8AC3E}">
        <p14:creationId xmlns:p14="http://schemas.microsoft.com/office/powerpoint/2010/main" val="28422449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854020"/>
      </p:ext>
    </p:extLst>
  </p:cSld>
  <p:clrMapOvr>
    <a:masterClrMapping/>
  </p:clrMapOvr>
  <p:extLst mod="1">
    <p:ext uri="{DCECCB84-F9BA-43D5-87BE-67443E8EF086}">
      <p15:sldGuideLst xmlns:p15="http://schemas.microsoft.com/office/powerpoint/2012/main">
        <p15:guide id="1" orient="horz" pos="33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4F7C5F-D4A5-4AEA-91EA-CBAD3D8F5AFB}"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B84BF-E3B2-4227-BCB8-10DDBB266E46}" type="slidenum">
              <a:rPr lang="en-US" smtClean="0"/>
              <a:t>‹#›</a:t>
            </a:fld>
            <a:endParaRPr lang="en-US"/>
          </a:p>
        </p:txBody>
      </p:sp>
    </p:spTree>
    <p:extLst>
      <p:ext uri="{BB962C8B-B14F-4D97-AF65-F5344CB8AC3E}">
        <p14:creationId xmlns:p14="http://schemas.microsoft.com/office/powerpoint/2010/main" val="13001123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9707" y="900189"/>
            <a:ext cx="9099909" cy="1325563"/>
          </a:xfrm>
        </p:spPr>
        <p:txBody>
          <a:bodyPr>
            <a:normAutofit/>
          </a:bodyPr>
          <a:lstStyle>
            <a:lvl1pPr>
              <a:defRPr sz="2400" b="1">
                <a:solidFill>
                  <a:srgbClr val="17479E"/>
                </a:solidFill>
              </a:defRPr>
            </a:lvl1pPr>
          </a:lstStyle>
          <a:p>
            <a:endParaRPr lang="en-US" dirty="0"/>
          </a:p>
        </p:txBody>
      </p:sp>
      <p:sp>
        <p:nvSpPr>
          <p:cNvPr id="3" name="Content Placeholder 2"/>
          <p:cNvSpPr>
            <a:spLocks noGrp="1"/>
          </p:cNvSpPr>
          <p:nvPr>
            <p:ph sz="half" idx="1"/>
          </p:nvPr>
        </p:nvSpPr>
        <p:spPr>
          <a:xfrm>
            <a:off x="479613" y="2225752"/>
            <a:ext cx="10515599" cy="4040858"/>
          </a:xfrm>
        </p:spPr>
        <p:txBody>
          <a:bodyPr>
            <a:normAutofit/>
          </a:bodyPr>
          <a:lstStyle>
            <a:lvl1pPr>
              <a:defRPr sz="2100" baseline="0">
                <a:solidFill>
                  <a:srgbClr val="414042"/>
                </a:solidFill>
              </a:defRPr>
            </a:lvl1pPr>
            <a:lvl2pPr>
              <a:defRPr baseline="0"/>
            </a:lvl2pPr>
          </a:lstStyle>
          <a:p>
            <a:pPr lvl="0"/>
            <a:endParaRPr lang="en-US" dirty="0"/>
          </a:p>
        </p:txBody>
      </p:sp>
      <p:pic>
        <p:nvPicPr>
          <p:cNvPr id="5" name="Picture 4">
            <a:extLst>
              <a:ext uri="{FF2B5EF4-FFF2-40B4-BE49-F238E27FC236}">
                <a16:creationId xmlns:a16="http://schemas.microsoft.com/office/drawing/2014/main" id="{C432A799-5496-A24D-B371-8C9C1B933B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613" y="1001253"/>
            <a:ext cx="1224499" cy="1224499"/>
          </a:xfrm>
          <a:prstGeom prst="rect">
            <a:avLst/>
          </a:prstGeom>
        </p:spPr>
      </p:pic>
      <p:pic>
        <p:nvPicPr>
          <p:cNvPr id="7" name="Picture 6">
            <a:extLst>
              <a:ext uri="{FF2B5EF4-FFF2-40B4-BE49-F238E27FC236}">
                <a16:creationId xmlns:a16="http://schemas.microsoft.com/office/drawing/2014/main" id="{24A71C12-9D33-8F4A-BC4D-A85886AE6E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6410" y="5752411"/>
            <a:ext cx="1105593" cy="1105593"/>
          </a:xfrm>
          <a:prstGeom prst="rect">
            <a:avLst/>
          </a:prstGeom>
        </p:spPr>
      </p:pic>
    </p:spTree>
    <p:extLst>
      <p:ext uri="{BB962C8B-B14F-4D97-AF65-F5344CB8AC3E}">
        <p14:creationId xmlns:p14="http://schemas.microsoft.com/office/powerpoint/2010/main" val="3526241273"/>
      </p:ext>
    </p:extLst>
  </p:cSld>
  <p:clrMapOvr>
    <a:masterClrMapping/>
  </p:clrMapOvr>
  <p:extLst mod="1">
    <p:ext uri="{DCECCB84-F9BA-43D5-87BE-67443E8EF086}">
      <p15:sldGuideLst xmlns:p15="http://schemas.microsoft.com/office/powerpoint/2012/main">
        <p15:guide id="1" orient="horz" pos="2160">
          <p15:clr>
            <a:srgbClr val="FBAE40"/>
          </p15:clr>
        </p15:guide>
        <p15:guide id="2" pos="4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5"/>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7E1F47-14AA-4024-9DEE-79DC8B399413}" type="slidenum">
              <a:rPr lang="en-US"/>
              <a:pPr>
                <a:defRPr/>
              </a:pPr>
              <a:t>‹#›</a:t>
            </a:fld>
            <a:endParaRPr lang="en-US"/>
          </a:p>
        </p:txBody>
      </p:sp>
    </p:spTree>
    <p:extLst>
      <p:ext uri="{BB962C8B-B14F-4D97-AF65-F5344CB8AC3E}">
        <p14:creationId xmlns:p14="http://schemas.microsoft.com/office/powerpoint/2010/main" val="20107032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Front Cover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A7F3B64-F306-E344-9C9F-4AC1BED59299}"/>
              </a:ext>
            </a:extLst>
          </p:cNvPr>
          <p:cNvSpPr>
            <a:spLocks noGrp="1"/>
          </p:cNvSpPr>
          <p:nvPr>
            <p:ph type="ctrTitle" hasCustomPrompt="1"/>
          </p:nvPr>
        </p:nvSpPr>
        <p:spPr>
          <a:xfrm>
            <a:off x="596099" y="598306"/>
            <a:ext cx="10515600" cy="369332"/>
          </a:xfrm>
          <a:prstGeom prst="rect">
            <a:avLst/>
          </a:prstGeom>
        </p:spPr>
        <p:txBody>
          <a:bodyPr wrap="square" tIns="0" bIns="0" anchor="t">
            <a:spAutoFit/>
          </a:bodyPr>
          <a:lstStyle>
            <a:lvl1pPr algn="l">
              <a:lnSpc>
                <a:spcPct val="100000"/>
              </a:lnSpc>
              <a:defRPr sz="2400" b="0" i="0">
                <a:solidFill>
                  <a:srgbClr val="FF6800"/>
                </a:solidFill>
                <a:latin typeface="+mj-lt"/>
                <a:cs typeface="Arial" panose="020B0604020202020204" pitchFamily="34" charset="0"/>
              </a:defRPr>
            </a:lvl1pPr>
          </a:lstStyle>
          <a:p>
            <a:r>
              <a:rPr lang="en-US"/>
              <a:t>Title</a:t>
            </a:r>
            <a:endParaRPr lang="nb-NO"/>
          </a:p>
        </p:txBody>
      </p:sp>
    </p:spTree>
    <p:extLst>
      <p:ext uri="{BB962C8B-B14F-4D97-AF65-F5344CB8AC3E}">
        <p14:creationId xmlns:p14="http://schemas.microsoft.com/office/powerpoint/2010/main" val="92175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9" name="Title 1"/>
          <p:cNvSpPr>
            <a:spLocks noGrp="1"/>
          </p:cNvSpPr>
          <p:nvPr>
            <p:ph type="title"/>
          </p:nvPr>
        </p:nvSpPr>
        <p:spPr>
          <a:xfrm>
            <a:off x="1391057" y="933858"/>
            <a:ext cx="7784751" cy="408563"/>
          </a:xfrm>
          <a:prstGeom prst="rect">
            <a:avLst/>
          </a:prstGeom>
        </p:spPr>
        <p:txBody>
          <a:bodyPr>
            <a:normAutofit fontScale="90000"/>
          </a:bodyPr>
          <a:lstStyle/>
          <a:p>
            <a:endParaRPr lang="en-US" dirty="0"/>
          </a:p>
        </p:txBody>
      </p:sp>
    </p:spTree>
    <p:extLst>
      <p:ext uri="{BB962C8B-B14F-4D97-AF65-F5344CB8AC3E}">
        <p14:creationId xmlns:p14="http://schemas.microsoft.com/office/powerpoint/2010/main" val="623984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4F7C5F-D4A5-4AEA-91EA-CBAD3D8F5AFB}" type="datetimeFigureOut">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B84BF-E3B2-4227-BCB8-10DDBB266E46}" type="slidenum">
              <a:rPr lang="en-US" smtClean="0"/>
              <a:t>‹#›</a:t>
            </a:fld>
            <a:endParaRPr lang="en-US"/>
          </a:p>
        </p:txBody>
      </p:sp>
    </p:spTree>
    <p:extLst>
      <p:ext uri="{BB962C8B-B14F-4D97-AF65-F5344CB8AC3E}">
        <p14:creationId xmlns:p14="http://schemas.microsoft.com/office/powerpoint/2010/main" val="1353448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4F7C5F-D4A5-4AEA-91EA-CBAD3D8F5AFB}" type="datetimeFigureOut">
              <a:rPr lang="en-US" smtClean="0"/>
              <a:t>5/10/2019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1B84BF-E3B2-4227-BCB8-10DDBB266E46}" type="slidenum">
              <a:rPr lang="en-US" smtClean="0"/>
              <a:t>‹#›</a:t>
            </a:fld>
            <a:endParaRPr lang="en-US"/>
          </a:p>
        </p:txBody>
      </p:sp>
    </p:spTree>
    <p:extLst>
      <p:ext uri="{BB962C8B-B14F-4D97-AF65-F5344CB8AC3E}">
        <p14:creationId xmlns:p14="http://schemas.microsoft.com/office/powerpoint/2010/main" val="1983329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4F7C5F-D4A5-4AEA-91EA-CBAD3D8F5AFB}" type="datetimeFigureOut">
              <a:rPr lang="en-US" smtClean="0"/>
              <a:t>5/10/2019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1B84BF-E3B2-4227-BCB8-10DDBB266E46}" type="slidenum">
              <a:rPr lang="en-US" smtClean="0"/>
              <a:t>‹#›</a:t>
            </a:fld>
            <a:endParaRPr lang="en-US"/>
          </a:p>
        </p:txBody>
      </p:sp>
    </p:spTree>
    <p:extLst>
      <p:ext uri="{BB962C8B-B14F-4D97-AF65-F5344CB8AC3E}">
        <p14:creationId xmlns:p14="http://schemas.microsoft.com/office/powerpoint/2010/main" val="872717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4F7C5F-D4A5-4AEA-91EA-CBAD3D8F5AFB}" type="datetimeFigureOut">
              <a:rPr lang="en-US" smtClean="0"/>
              <a:t>5/10/2019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1B84BF-E3B2-4227-BCB8-10DDBB266E46}" type="slidenum">
              <a:rPr lang="en-US" smtClean="0"/>
              <a:t>‹#›</a:t>
            </a:fld>
            <a:endParaRPr lang="en-US"/>
          </a:p>
        </p:txBody>
      </p:sp>
    </p:spTree>
    <p:extLst>
      <p:ext uri="{BB962C8B-B14F-4D97-AF65-F5344CB8AC3E}">
        <p14:creationId xmlns:p14="http://schemas.microsoft.com/office/powerpoint/2010/main" val="704826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4F7C5F-D4A5-4AEA-91EA-CBAD3D8F5AFB}" type="datetimeFigureOut">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B84BF-E3B2-4227-BCB8-10DDBB266E46}" type="slidenum">
              <a:rPr lang="en-US" smtClean="0"/>
              <a:t>‹#›</a:t>
            </a:fld>
            <a:endParaRPr lang="en-US"/>
          </a:p>
        </p:txBody>
      </p:sp>
    </p:spTree>
    <p:extLst>
      <p:ext uri="{BB962C8B-B14F-4D97-AF65-F5344CB8AC3E}">
        <p14:creationId xmlns:p14="http://schemas.microsoft.com/office/powerpoint/2010/main" val="1764599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4F7C5F-D4A5-4AEA-91EA-CBAD3D8F5AFB}" type="datetimeFigureOut">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B84BF-E3B2-4227-BCB8-10DDBB266E46}" type="slidenum">
              <a:rPr lang="en-US" smtClean="0"/>
              <a:t>‹#›</a:t>
            </a:fld>
            <a:endParaRPr lang="en-US"/>
          </a:p>
        </p:txBody>
      </p:sp>
    </p:spTree>
    <p:extLst>
      <p:ext uri="{BB962C8B-B14F-4D97-AF65-F5344CB8AC3E}">
        <p14:creationId xmlns:p14="http://schemas.microsoft.com/office/powerpoint/2010/main" val="1896267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1.jpe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4F7C5F-D4A5-4AEA-91EA-CBAD3D8F5AFB}" type="datetimeFigureOut">
              <a:rPr lang="en-US" smtClean="0"/>
              <a:t>5/10/2019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1B84BF-E3B2-4227-BCB8-10DDBB266E46}" type="slidenum">
              <a:rPr lang="en-US" smtClean="0"/>
              <a:t>‹#›</a:t>
            </a:fld>
            <a:endParaRPr lang="en-US"/>
          </a:p>
        </p:txBody>
      </p:sp>
    </p:spTree>
    <p:extLst>
      <p:ext uri="{BB962C8B-B14F-4D97-AF65-F5344CB8AC3E}">
        <p14:creationId xmlns:p14="http://schemas.microsoft.com/office/powerpoint/2010/main" val="3295288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 y="-1"/>
            <a:ext cx="3167743" cy="926758"/>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C2A0A-AB97-4A05-894D-3DF3CB8530C7}" type="datetimeFigureOut">
              <a:rPr lang="en-US" smtClean="0"/>
              <a:t>5/10/2019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E2426-534C-4D29-B5D1-CC67CA62317F}" type="slidenum">
              <a:rPr lang="en-US" smtClean="0"/>
              <a:t>‹#›</a:t>
            </a:fld>
            <a:endParaRPr lang="en-US"/>
          </a:p>
        </p:txBody>
      </p:sp>
    </p:spTree>
    <p:extLst>
      <p:ext uri="{BB962C8B-B14F-4D97-AF65-F5344CB8AC3E}">
        <p14:creationId xmlns:p14="http://schemas.microsoft.com/office/powerpoint/2010/main" val="924669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7.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2.xml"/><Relationship Id="rId1" Type="http://schemas.openxmlformats.org/officeDocument/2006/relationships/slideLayout" Target="../slideLayouts/slideLayout17.xml"/><Relationship Id="rId5" Type="http://schemas.openxmlformats.org/officeDocument/2006/relationships/image" Target="../media/image34.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32.sv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34.sv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18.xml"/><Relationship Id="rId5" Type="http://schemas.openxmlformats.org/officeDocument/2006/relationships/image" Target="../media/image39.png"/><Relationship Id="rId4" Type="http://schemas.openxmlformats.org/officeDocument/2006/relationships/image" Target="../media/image36.sv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0.png"/><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43.svg"/></Relationships>
</file>

<file path=ppt/slides/_rels/slide4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chart" Target="../charts/chart4.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50.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31.xml"/><Relationship Id="rId4" Type="http://schemas.openxmlformats.org/officeDocument/2006/relationships/image" Target="../media/image54.png"/></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2.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9.png"/><Relationship Id="rId1" Type="http://schemas.openxmlformats.org/officeDocument/2006/relationships/slideLayout" Target="../slideLayouts/slideLayout32.xml"/></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0.png"/><Relationship Id="rId1" Type="http://schemas.openxmlformats.org/officeDocument/2006/relationships/slideLayout" Target="../slideLayouts/slideLayout32.xml"/></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1.png"/><Relationship Id="rId1" Type="http://schemas.openxmlformats.org/officeDocument/2006/relationships/slideLayout" Target="../slideLayouts/slideLayout32.xml"/></Relationships>
</file>

<file path=ppt/slides/_rels/slide5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emf"/><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3.xml"/></Relationships>
</file>

<file path=ppt/slides/_rels/slide6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6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AAA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4272" y="1104075"/>
            <a:ext cx="9144000" cy="825309"/>
          </a:xfrm>
        </p:spPr>
        <p:txBody>
          <a:bodyPr>
            <a:noAutofit/>
          </a:bodyPr>
          <a:lstStyle/>
          <a:p>
            <a:r>
              <a:rPr lang="en-US" sz="8000" b="1" dirty="0" smtClean="0">
                <a:solidFill>
                  <a:srgbClr val="002855"/>
                </a:solidFill>
                <a:latin typeface="Proxima Nova" panose="02000506030000020004" pitchFamily="50" charset="0"/>
              </a:rPr>
              <a:t>Welcome!</a:t>
            </a:r>
            <a:endParaRPr lang="en-US" sz="8000" b="1" dirty="0">
              <a:solidFill>
                <a:srgbClr val="002855"/>
              </a:solidFill>
              <a:latin typeface="Proxima Nova" panose="02000506030000020004" pitchFamily="50" charset="0"/>
            </a:endParaRPr>
          </a:p>
        </p:txBody>
      </p:sp>
      <p:sp>
        <p:nvSpPr>
          <p:cNvPr id="3" name="Subtitle 2"/>
          <p:cNvSpPr>
            <a:spLocks noGrp="1"/>
          </p:cNvSpPr>
          <p:nvPr>
            <p:ph type="subTitle" idx="1"/>
          </p:nvPr>
        </p:nvSpPr>
        <p:spPr>
          <a:xfrm>
            <a:off x="1524441" y="2407700"/>
            <a:ext cx="9144000" cy="1655762"/>
          </a:xfrm>
        </p:spPr>
        <p:txBody>
          <a:bodyPr>
            <a:noAutofit/>
          </a:bodyPr>
          <a:lstStyle/>
          <a:p>
            <a:r>
              <a:rPr lang="en-US" sz="6000" dirty="0" smtClean="0">
                <a:solidFill>
                  <a:schemeClr val="bg1"/>
                </a:solidFill>
                <a:latin typeface="Proxima Nova" panose="02000506030000020004" pitchFamily="50" charset="0"/>
              </a:rPr>
              <a:t>Aligning the Food System for Improved Nutrition in Animal Source Foods</a:t>
            </a:r>
            <a:endParaRPr lang="en-US" sz="6000" dirty="0">
              <a:solidFill>
                <a:schemeClr val="bg1"/>
              </a:solidFill>
              <a:latin typeface="Proxima Nova" panose="02000506030000020004" pitchFamily="50" charset="0"/>
            </a:endParaRPr>
          </a:p>
        </p:txBody>
      </p:sp>
      <p:sp>
        <p:nvSpPr>
          <p:cNvPr id="5" name="Rectangle 4"/>
          <p:cNvSpPr/>
          <p:nvPr/>
        </p:nvSpPr>
        <p:spPr>
          <a:xfrm>
            <a:off x="-132202" y="5838938"/>
            <a:ext cx="12691431" cy="1123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504" y="6087733"/>
            <a:ext cx="3292116" cy="52673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1359" y="6047098"/>
            <a:ext cx="3873894" cy="61134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3988" y="6047098"/>
            <a:ext cx="3184061" cy="608011"/>
          </a:xfrm>
          <a:prstGeom prst="rect">
            <a:avLst/>
          </a:prstGeom>
        </p:spPr>
      </p:pic>
    </p:spTree>
    <p:extLst>
      <p:ext uri="{BB962C8B-B14F-4D97-AF65-F5344CB8AC3E}">
        <p14:creationId xmlns:p14="http://schemas.microsoft.com/office/powerpoint/2010/main" val="2959251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0B92E-6EB0-4729-A408-125EE46B13D5}"/>
              </a:ext>
            </a:extLst>
          </p:cNvPr>
          <p:cNvSpPr txBox="1">
            <a:spLocks/>
          </p:cNvSpPr>
          <p:nvPr/>
        </p:nvSpPr>
        <p:spPr>
          <a:xfrm>
            <a:off x="2606630" y="581938"/>
            <a:ext cx="5979355" cy="845344"/>
          </a:xfrm>
          <a:prstGeom prst="rect">
            <a:avLst/>
          </a:prstGeom>
        </p:spPr>
        <p:txBody>
          <a:bodyPr>
            <a:noAutofit/>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small" spc="-120" normalizeH="0" baseline="0" noProof="0" dirty="0">
                <a:ln>
                  <a:noFill/>
                </a:ln>
                <a:solidFill>
                  <a:srgbClr val="5B9BD5"/>
                </a:solidFill>
                <a:effectLst/>
                <a:uLnTx/>
                <a:uFillTx/>
                <a:latin typeface="Calibri Light" panose="020F0302020204030204"/>
                <a:ea typeface="+mj-ea"/>
                <a:cs typeface="+mj-cs"/>
              </a:rPr>
              <a:t>Healthy diets are not the Default</a:t>
            </a:r>
            <a:br>
              <a:rPr kumimoji="0" lang="en-US" sz="2400" b="1" i="0" u="none" strike="noStrike" kern="1200" cap="small" spc="-120" normalizeH="0" baseline="0" noProof="0" dirty="0">
                <a:ln>
                  <a:noFill/>
                </a:ln>
                <a:solidFill>
                  <a:srgbClr val="5B9BD5"/>
                </a:solidFill>
                <a:effectLst/>
                <a:uLnTx/>
                <a:uFillTx/>
                <a:latin typeface="Calibri Light" panose="020F0302020204030204"/>
                <a:ea typeface="+mj-ea"/>
                <a:cs typeface="+mj-cs"/>
              </a:rPr>
            </a:br>
            <a:r>
              <a:rPr kumimoji="0" lang="en-US" sz="2400" b="1" i="0" u="none" strike="noStrike" kern="1200" cap="none" spc="-120" normalizeH="0" baseline="0" noProof="0" dirty="0">
                <a:ln>
                  <a:noFill/>
                </a:ln>
                <a:solidFill>
                  <a:srgbClr val="5B9BD5"/>
                </a:solidFill>
                <a:effectLst/>
                <a:uLnTx/>
                <a:uFillTx/>
                <a:latin typeface="Calibri" panose="020F0502020204030204"/>
                <a:ea typeface="+mj-ea"/>
                <a:cs typeface="+mj-cs"/>
              </a:rPr>
              <a:t>Food environments are shaped by food systems </a:t>
            </a:r>
          </a:p>
        </p:txBody>
      </p:sp>
      <p:graphicFrame>
        <p:nvGraphicFramePr>
          <p:cNvPr id="3" name="Content Placeholder 3">
            <a:extLst>
              <a:ext uri="{FF2B5EF4-FFF2-40B4-BE49-F238E27FC236}">
                <a16:creationId xmlns:a16="http://schemas.microsoft.com/office/drawing/2014/main" id="{5E1FC91D-1F26-49AC-B222-0824C54FA317}"/>
              </a:ext>
            </a:extLst>
          </p:cNvPr>
          <p:cNvGraphicFramePr>
            <a:graphicFrameLocks/>
          </p:cNvGraphicFramePr>
          <p:nvPr>
            <p:extLst/>
          </p:nvPr>
        </p:nvGraphicFramePr>
        <p:xfrm>
          <a:off x="2881535" y="1427282"/>
          <a:ext cx="6594001" cy="4584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4">
            <a:extLst>
              <a:ext uri="{FF2B5EF4-FFF2-40B4-BE49-F238E27FC236}">
                <a16:creationId xmlns:a16="http://schemas.microsoft.com/office/drawing/2014/main" id="{7BC7390F-9E55-4AEC-9160-AAA6077C5B29}"/>
              </a:ext>
            </a:extLst>
          </p:cNvPr>
          <p:cNvSpPr txBox="1">
            <a:spLocks noChangeArrowheads="1"/>
          </p:cNvSpPr>
          <p:nvPr/>
        </p:nvSpPr>
        <p:spPr bwMode="auto">
          <a:xfrm>
            <a:off x="7600642" y="6173137"/>
            <a:ext cx="186627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Source: Meerman 2015</a:t>
            </a:r>
          </a:p>
        </p:txBody>
      </p:sp>
    </p:spTree>
    <p:extLst>
      <p:ext uri="{BB962C8B-B14F-4D97-AF65-F5344CB8AC3E}">
        <p14:creationId xmlns:p14="http://schemas.microsoft.com/office/powerpoint/2010/main" val="3881153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27436B"/>
                </a:solidFill>
              </a:rPr>
              <a:t>Urban and rural </a:t>
            </a:r>
            <a:r>
              <a:rPr lang="en-GB" dirty="0"/>
              <a:t>p</a:t>
            </a:r>
            <a:r>
              <a:rPr lang="en-GB" dirty="0">
                <a:solidFill>
                  <a:srgbClr val="27436B"/>
                </a:solidFill>
              </a:rPr>
              <a:t>opulations</a:t>
            </a:r>
            <a:endParaRPr lang="en-US" dirty="0">
              <a:solidFill>
                <a:srgbClr val="27436B"/>
              </a:solidFill>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617672" y="1866394"/>
            <a:ext cx="8892367" cy="4674106"/>
          </a:xfrm>
          <a:prstGeom prst="rect">
            <a:avLst/>
          </a:prstGeom>
        </p:spPr>
      </p:pic>
    </p:spTree>
    <p:extLst>
      <p:ext uri="{BB962C8B-B14F-4D97-AF65-F5344CB8AC3E}">
        <p14:creationId xmlns:p14="http://schemas.microsoft.com/office/powerpoint/2010/main" val="1477318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63" y="443264"/>
            <a:ext cx="8079581" cy="1118253"/>
          </a:xfrm>
        </p:spPr>
        <p:txBody>
          <a:bodyPr>
            <a:normAutofit fontScale="90000"/>
          </a:bodyPr>
          <a:lstStyle/>
          <a:p>
            <a:r>
              <a:rPr lang="en-GB" sz="4000" dirty="0"/>
              <a:t>Urbanisation in low- and mid income countries</a:t>
            </a:r>
            <a:endParaRPr lang="en-US" sz="4000" dirty="0"/>
          </a:p>
        </p:txBody>
      </p:sp>
      <p:pic>
        <p:nvPicPr>
          <p:cNvPr id="4" name="Picture 3"/>
          <p:cNvPicPr>
            <a:picLocks noChangeAspect="1"/>
          </p:cNvPicPr>
          <p:nvPr/>
        </p:nvPicPr>
        <p:blipFill rotWithShape="1">
          <a:blip r:embed="rId3"/>
          <a:srcRect r="8747"/>
          <a:stretch/>
        </p:blipFill>
        <p:spPr>
          <a:xfrm>
            <a:off x="2571640" y="1498209"/>
            <a:ext cx="7068262" cy="5155802"/>
          </a:xfrm>
          <a:prstGeom prst="rect">
            <a:avLst/>
          </a:prstGeom>
        </p:spPr>
      </p:pic>
    </p:spTree>
    <p:extLst>
      <p:ext uri="{BB962C8B-B14F-4D97-AF65-F5344CB8AC3E}">
        <p14:creationId xmlns:p14="http://schemas.microsoft.com/office/powerpoint/2010/main" val="2100477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167" y="878443"/>
            <a:ext cx="6646984" cy="994172"/>
          </a:xfrm>
        </p:spPr>
        <p:txBody>
          <a:bodyPr>
            <a:normAutofit/>
          </a:bodyPr>
          <a:lstStyle/>
          <a:p>
            <a:r>
              <a:rPr lang="en-US" sz="3000" dirty="0" smtClean="0"/>
              <a:t>By </a:t>
            </a:r>
            <a:r>
              <a:rPr lang="en-US" sz="3000" dirty="0"/>
              <a:t>2050,  most of the world is urbanized</a:t>
            </a:r>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b="11361"/>
          <a:stretch/>
        </p:blipFill>
        <p:spPr>
          <a:xfrm>
            <a:off x="2221427" y="2191410"/>
            <a:ext cx="8160827" cy="3418817"/>
          </a:xfrm>
          <a:prstGeom prst="rect">
            <a:avLst/>
          </a:prstGeom>
        </p:spPr>
      </p:pic>
      <p:sp>
        <p:nvSpPr>
          <p:cNvPr id="5" name="TextBox 4"/>
          <p:cNvSpPr txBox="1"/>
          <p:nvPr/>
        </p:nvSpPr>
        <p:spPr>
          <a:xfrm>
            <a:off x="2852837" y="5821247"/>
            <a:ext cx="762952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Sources: United Nations, Department of Economic and Social Affairs, Population Division (2017). </a:t>
            </a:r>
          </a:p>
        </p:txBody>
      </p:sp>
    </p:spTree>
    <p:extLst>
      <p:ext uri="{BB962C8B-B14F-4D97-AF65-F5344CB8AC3E}">
        <p14:creationId xmlns:p14="http://schemas.microsoft.com/office/powerpoint/2010/main" val="351626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754170" y="5674178"/>
            <a:ext cx="8694629" cy="197304"/>
          </a:xfrm>
          <a:prstGeom prst="rect">
            <a:avLst/>
          </a:prstGeom>
          <a:solidFill>
            <a:srgbClr val="EF7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1754169" y="1773722"/>
            <a:ext cx="8694629" cy="675000"/>
          </a:xfrm>
          <a:prstGeom prst="rect">
            <a:avLst/>
          </a:prstGeom>
          <a:solidFill>
            <a:srgbClr val="EF7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p:cNvSpPr/>
          <p:nvPr/>
        </p:nvSpPr>
        <p:spPr>
          <a:xfrm>
            <a:off x="10009703" y="5719052"/>
            <a:ext cx="390107"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30000" noProof="0" dirty="0">
                <a:ln>
                  <a:noFill/>
                </a:ln>
                <a:solidFill>
                  <a:prstClr val="white"/>
                </a:solidFill>
                <a:effectLst/>
                <a:uLnTx/>
                <a:uFillTx/>
                <a:latin typeface="Futura Std Condensed" panose="020B0506020204030204" pitchFamily="34" charset="0"/>
                <a:ea typeface="Futura Std Bold Condensed" charset="0"/>
                <a:cs typeface="Futura Std Bold Condensed" charset="0"/>
              </a:rPr>
              <a:t>6 / 11</a:t>
            </a:r>
          </a:p>
        </p:txBody>
      </p:sp>
      <p:sp>
        <p:nvSpPr>
          <p:cNvPr id="8" name="Title 1"/>
          <p:cNvSpPr txBox="1">
            <a:spLocks/>
          </p:cNvSpPr>
          <p:nvPr/>
        </p:nvSpPr>
        <p:spPr>
          <a:xfrm>
            <a:off x="1754167" y="1773722"/>
            <a:ext cx="8645640" cy="633714"/>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75" b="1" i="0" u="none" strike="noStrike" kern="1200" cap="none" spc="0" normalizeH="0" baseline="0" noProof="0" dirty="0">
              <a:ln>
                <a:noFill/>
              </a:ln>
              <a:solidFill>
                <a:srgbClr val="FFFFED"/>
              </a:solidFill>
              <a:effectLst/>
              <a:uLnTx/>
              <a:uFillTx/>
              <a:latin typeface="Arial" panose="020B0604020202020204" pitchFamily="34" charset="0"/>
              <a:ea typeface="+mj-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75" b="1" i="0" u="none" strike="noStrike" kern="1200" cap="none" spc="0" normalizeH="0" baseline="0" noProof="0" dirty="0">
                <a:ln>
                  <a:noFill/>
                </a:ln>
                <a:solidFill>
                  <a:srgbClr val="FFFFED"/>
                </a:solidFill>
                <a:effectLst/>
                <a:uLnTx/>
                <a:uFillTx/>
                <a:latin typeface="Arial" panose="020B0604020202020204" pitchFamily="34" charset="0"/>
                <a:ea typeface="+mj-ea"/>
                <a:cs typeface="Arial" panose="020B0604020202020204" pitchFamily="34" charset="0"/>
              </a:rPr>
              <a:t>The number of extreme climate-related disasters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75" b="1" i="0" u="none" strike="noStrike" kern="1200" cap="none" spc="0" normalizeH="0" baseline="0" noProof="0" dirty="0">
                <a:ln>
                  <a:noFill/>
                </a:ln>
                <a:solidFill>
                  <a:srgbClr val="FFFFED"/>
                </a:solidFill>
                <a:effectLst/>
                <a:uLnTx/>
                <a:uFillTx/>
                <a:latin typeface="Arial" panose="020B0604020202020204" pitchFamily="34" charset="0"/>
                <a:ea typeface="+mj-ea"/>
                <a:cs typeface="Arial" panose="020B0604020202020204" pitchFamily="34" charset="0"/>
              </a:rPr>
              <a:t>has doubled since the early 1990s</a:t>
            </a:r>
            <a:endParaRPr kumimoji="0" lang="en-GB" sz="1875" b="1" i="0" u="none" strike="noStrike" kern="1200" cap="none" spc="0" normalizeH="0" baseline="0" noProof="0" dirty="0">
              <a:ln>
                <a:noFill/>
              </a:ln>
              <a:solidFill>
                <a:srgbClr val="FFFFED"/>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75" b="0" i="1"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pic>
        <p:nvPicPr>
          <p:cNvPr id="10" name="Picture 9"/>
          <p:cNvPicPr>
            <a:picLocks noChangeAspect="1"/>
          </p:cNvPicPr>
          <p:nvPr/>
        </p:nvPicPr>
        <p:blipFill rotWithShape="1">
          <a:blip r:embed="rId3">
            <a:clrChange>
              <a:clrFrom>
                <a:srgbClr val="F0F0F0"/>
              </a:clrFrom>
              <a:clrTo>
                <a:srgbClr val="F0F0F0">
                  <a:alpha val="0"/>
                </a:srgbClr>
              </a:clrTo>
            </a:clrChange>
            <a:extLst>
              <a:ext uri="{28A0092B-C50C-407E-A947-70E740481C1C}">
                <a14:useLocalDpi xmlns:a14="http://schemas.microsoft.com/office/drawing/2010/main" val="0"/>
              </a:ext>
            </a:extLst>
          </a:blip>
          <a:srcRect b="15931"/>
          <a:stretch/>
        </p:blipFill>
        <p:spPr>
          <a:xfrm>
            <a:off x="2998052" y="2596310"/>
            <a:ext cx="6206856" cy="2930287"/>
          </a:xfrm>
          <a:prstGeom prst="rect">
            <a:avLst/>
          </a:prstGeom>
        </p:spPr>
      </p:pic>
    </p:spTree>
    <p:extLst>
      <p:ext uri="{BB962C8B-B14F-4D97-AF65-F5344CB8AC3E}">
        <p14:creationId xmlns:p14="http://schemas.microsoft.com/office/powerpoint/2010/main" val="1151452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CF76288-B684-4589-A4D5-425058DCFBF7}"/>
              </a:ext>
            </a:extLst>
          </p:cNvPr>
          <p:cNvGrpSpPr/>
          <p:nvPr/>
        </p:nvGrpSpPr>
        <p:grpSpPr>
          <a:xfrm>
            <a:off x="3326174" y="1340532"/>
            <a:ext cx="5548543" cy="4279037"/>
            <a:chOff x="6283442" y="1382974"/>
            <a:chExt cx="5908558" cy="4086261"/>
          </a:xfrm>
        </p:grpSpPr>
        <p:pic>
          <p:nvPicPr>
            <p:cNvPr id="3" name="Picture 2">
              <a:extLst>
                <a:ext uri="{FF2B5EF4-FFF2-40B4-BE49-F238E27FC236}">
                  <a16:creationId xmlns:a16="http://schemas.microsoft.com/office/drawing/2014/main" id="{77776779-9F9F-4E08-91A1-FD0DB94A4C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296"/>
            <a:stretch/>
          </p:blipFill>
          <p:spPr>
            <a:xfrm>
              <a:off x="6283442" y="1959429"/>
              <a:ext cx="5908558" cy="3509806"/>
            </a:xfrm>
            <a:prstGeom prst="rect">
              <a:avLst/>
            </a:prstGeom>
          </p:spPr>
        </p:pic>
        <p:sp>
          <p:nvSpPr>
            <p:cNvPr id="4" name="TextBox 3">
              <a:extLst>
                <a:ext uri="{FF2B5EF4-FFF2-40B4-BE49-F238E27FC236}">
                  <a16:creationId xmlns:a16="http://schemas.microsoft.com/office/drawing/2014/main" id="{60B0C35A-5AE0-433E-82AC-C65DF07C3A33}"/>
                </a:ext>
              </a:extLst>
            </p:cNvPr>
            <p:cNvSpPr txBox="1"/>
            <p:nvPr/>
          </p:nvSpPr>
          <p:spPr>
            <a:xfrm>
              <a:off x="6283442" y="1382974"/>
              <a:ext cx="5174298" cy="32330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Ruminants contribute ~50% of </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GHGe</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from ag production</a:t>
              </a:r>
            </a:p>
          </p:txBody>
        </p:sp>
      </p:grpSp>
      <p:sp>
        <p:nvSpPr>
          <p:cNvPr id="5" name="Rectangle 4">
            <a:extLst>
              <a:ext uri="{FF2B5EF4-FFF2-40B4-BE49-F238E27FC236}">
                <a16:creationId xmlns:a16="http://schemas.microsoft.com/office/drawing/2014/main" id="{A0402EBD-E355-492D-AF80-CB96C551CCA2}"/>
              </a:ext>
            </a:extLst>
          </p:cNvPr>
          <p:cNvSpPr/>
          <p:nvPr/>
        </p:nvSpPr>
        <p:spPr>
          <a:xfrm>
            <a:off x="1843600" y="5791813"/>
            <a:ext cx="8469294"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Source: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Ranganathan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J. et al. 2016. “Shifting Diets for a Sustainable Food Future.” Working Paper, Installment 11 of Creating a Sustainable Food Future. Washington, DC: World Resources Institute. Accessible at http://</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www.worldresourcesreport.org</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C5E0C4AC-FC42-41DD-BD4E-8ACE513C8367}"/>
              </a:ext>
            </a:extLst>
          </p:cNvPr>
          <p:cNvSpPr txBox="1">
            <a:spLocks/>
          </p:cNvSpPr>
          <p:nvPr/>
        </p:nvSpPr>
        <p:spPr>
          <a:xfrm>
            <a:off x="1651439" y="695401"/>
            <a:ext cx="3228323" cy="994172"/>
          </a:xfrm>
          <a:prstGeom prst="rect">
            <a:avLst/>
          </a:prstGeom>
        </p:spPr>
        <p:txBody>
          <a:bodyPr>
            <a:normAutofit/>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0" i="0" u="none" strike="noStrike" kern="1200" cap="none" spc="-120" normalizeH="0" baseline="0" noProof="0" dirty="0">
                <a:ln>
                  <a:noFill/>
                </a:ln>
                <a:solidFill>
                  <a:srgbClr val="5B9BD5"/>
                </a:solidFill>
                <a:effectLst/>
                <a:uLnTx/>
                <a:uFillTx/>
                <a:latin typeface="Calibri Light" panose="020F0302020204030204"/>
                <a:ea typeface="+mj-ea"/>
                <a:cs typeface="+mj-cs"/>
              </a:rPr>
              <a:t>Not Sustainable</a:t>
            </a:r>
          </a:p>
        </p:txBody>
      </p:sp>
    </p:spTree>
    <p:extLst>
      <p:ext uri="{BB962C8B-B14F-4D97-AF65-F5344CB8AC3E}">
        <p14:creationId xmlns:p14="http://schemas.microsoft.com/office/powerpoint/2010/main" val="25039618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3A08878-91F8-4089-A5DB-EEEBB281028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309814" y="1667022"/>
            <a:ext cx="8256287" cy="4413738"/>
          </a:xfrm>
          <a:prstGeom prst="rect">
            <a:avLst/>
          </a:prstGeom>
        </p:spPr>
      </p:pic>
      <p:sp>
        <p:nvSpPr>
          <p:cNvPr id="3" name="TextBox 2">
            <a:extLst>
              <a:ext uri="{FF2B5EF4-FFF2-40B4-BE49-F238E27FC236}">
                <a16:creationId xmlns:a16="http://schemas.microsoft.com/office/drawing/2014/main" id="{7A30EA42-4889-4672-9D48-D4958216C25C}"/>
              </a:ext>
            </a:extLst>
          </p:cNvPr>
          <p:cNvSpPr txBox="1"/>
          <p:nvPr/>
        </p:nvSpPr>
        <p:spPr>
          <a:xfrm>
            <a:off x="2164083" y="492367"/>
            <a:ext cx="7997483"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Greenhouse gas emission per gram of protein, by food type. </a:t>
            </a:r>
            <a:endParaRPr kumimoji="0" lang="en-GB" sz="32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5E3F9BA-7B06-44E4-9589-D9CB98A7838E}"/>
              </a:ext>
            </a:extLst>
          </p:cNvPr>
          <p:cNvSpPr txBox="1"/>
          <p:nvPr/>
        </p:nvSpPr>
        <p:spPr>
          <a:xfrm>
            <a:off x="2353997" y="6312290"/>
            <a:ext cx="61475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Source: Clark and Tilman, 2017 </a:t>
            </a:r>
          </a:p>
        </p:txBody>
      </p:sp>
    </p:spTree>
    <p:extLst>
      <p:ext uri="{BB962C8B-B14F-4D97-AF65-F5344CB8AC3E}">
        <p14:creationId xmlns:p14="http://schemas.microsoft.com/office/powerpoint/2010/main" val="3302019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158537-79A5-49B9-9190-1DBA80552C16}"/>
              </a:ext>
            </a:extLst>
          </p:cNvPr>
          <p:cNvPicPr>
            <a:picLocks noChangeAspect="1"/>
          </p:cNvPicPr>
          <p:nvPr/>
        </p:nvPicPr>
        <p:blipFill>
          <a:blip r:embed="rId3"/>
          <a:stretch>
            <a:fillRect/>
          </a:stretch>
        </p:blipFill>
        <p:spPr>
          <a:xfrm>
            <a:off x="2895600" y="1921447"/>
            <a:ext cx="6629400" cy="4151435"/>
          </a:xfrm>
          <a:prstGeom prst="rect">
            <a:avLst/>
          </a:prstGeom>
        </p:spPr>
      </p:pic>
      <p:sp>
        <p:nvSpPr>
          <p:cNvPr id="3" name="TextBox 2">
            <a:extLst>
              <a:ext uri="{FF2B5EF4-FFF2-40B4-BE49-F238E27FC236}">
                <a16:creationId xmlns:a16="http://schemas.microsoft.com/office/drawing/2014/main" id="{1EDE8B0A-218A-4522-A27E-6DD442C23B68}"/>
              </a:ext>
            </a:extLst>
          </p:cNvPr>
          <p:cNvSpPr txBox="1"/>
          <p:nvPr/>
        </p:nvSpPr>
        <p:spPr>
          <a:xfrm>
            <a:off x="2895600" y="6268328"/>
            <a:ext cx="2895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Source: SOFI 2017, FAO et.al</a:t>
            </a:r>
          </a:p>
        </p:txBody>
      </p:sp>
      <p:sp>
        <p:nvSpPr>
          <p:cNvPr id="4" name="TextBox 3">
            <a:extLst>
              <a:ext uri="{FF2B5EF4-FFF2-40B4-BE49-F238E27FC236}">
                <a16:creationId xmlns:a16="http://schemas.microsoft.com/office/drawing/2014/main" id="{2EA9981C-6988-4325-82D9-1B752BB6F675}"/>
              </a:ext>
            </a:extLst>
          </p:cNvPr>
          <p:cNvSpPr txBox="1">
            <a:spLocks noChangeArrowheads="1"/>
          </p:cNvSpPr>
          <p:nvPr/>
        </p:nvSpPr>
        <p:spPr bwMode="auto">
          <a:xfrm>
            <a:off x="2265829" y="771894"/>
            <a:ext cx="838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majority of chronically food insecure people live in countries affected by conflicts</a:t>
            </a:r>
          </a:p>
        </p:txBody>
      </p:sp>
    </p:spTree>
    <p:extLst>
      <p:ext uri="{BB962C8B-B14F-4D97-AF65-F5344CB8AC3E}">
        <p14:creationId xmlns:p14="http://schemas.microsoft.com/office/powerpoint/2010/main" val="3957360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Very little diversity in the way we eat now</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4410" y="1700808"/>
            <a:ext cx="7306658"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2086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619" y="1528997"/>
            <a:ext cx="3907655" cy="1956866"/>
          </a:xfrm>
          <a:prstGeom prst="rect">
            <a:avLst/>
          </a:prstGeom>
        </p:spPr>
      </p:pic>
      <p:pic>
        <p:nvPicPr>
          <p:cNvPr id="4" name="Picture 10" descr="https://static.pulse.ng/img/incoming/origs7889407/9550483686-w980-h640/good-reasons-to-eat-a-banana-today.jpg?_ga=2.4232566.499663060.1541436802-1585861854.15414368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6778" y="3774564"/>
            <a:ext cx="4023299" cy="25066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16274" y="1168602"/>
            <a:ext cx="4456857"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Calibri" panose="020F0502020204030204"/>
                <a:ea typeface="+mn-ea"/>
                <a:cs typeface="+mn-cs"/>
              </a:rPr>
              <a:t>Utin</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lap Banana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B-carotene content= 8508 mcg/100g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Banana intake (g/d/p) = 93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RDI for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mn-cs"/>
              </a:rPr>
              <a:t>Vit</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 covered   = 220%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by banana intake (%)</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5877762" y="4102126"/>
            <a:ext cx="4595369"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Cavendish Banana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B-carotene content= 26 mcg/100g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Banana intake (g/d/p) = 93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RDI for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mn-cs"/>
              </a:rPr>
              <a:t>Vit</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 covered   = 0.7%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by banana intake (%)</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2393433" y="2263518"/>
            <a:ext cx="1558977" cy="86942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CE3232"/>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6242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85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5400" b="1" dirty="0" smtClean="0">
                <a:solidFill>
                  <a:schemeClr val="bg1"/>
                </a:solidFill>
                <a:latin typeface="Proxima Nova" panose="02000506030000020004" pitchFamily="50" charset="0"/>
              </a:rPr>
              <a:t>Helene Dillard</a:t>
            </a:r>
          </a:p>
          <a:p>
            <a:pPr marL="0" indent="0">
              <a:buNone/>
            </a:pPr>
            <a:r>
              <a:rPr lang="en-US" sz="3400" dirty="0" smtClean="0">
                <a:solidFill>
                  <a:schemeClr val="bg1"/>
                </a:solidFill>
                <a:latin typeface="Proxima Nova" panose="02000506030000020004" pitchFamily="50" charset="0"/>
              </a:rPr>
              <a:t>Dean</a:t>
            </a:r>
          </a:p>
          <a:p>
            <a:pPr marL="0" indent="0">
              <a:buNone/>
            </a:pPr>
            <a:r>
              <a:rPr lang="en-US" sz="3400" dirty="0" smtClean="0">
                <a:solidFill>
                  <a:schemeClr val="bg1"/>
                </a:solidFill>
                <a:latin typeface="Proxima Nova" panose="02000506030000020004" pitchFamily="50" charset="0"/>
              </a:rPr>
              <a:t>College of Agricultural and Environmental Sciences, UC Davis</a:t>
            </a:r>
            <a:endParaRPr lang="en-US" sz="3400" dirty="0">
              <a:solidFill>
                <a:schemeClr val="bg1"/>
              </a:solidFill>
              <a:latin typeface="Proxima Nova" panose="02000506030000020004" pitchFamily="50" charset="0"/>
            </a:endParaRPr>
          </a:p>
        </p:txBody>
      </p:sp>
      <p:sp>
        <p:nvSpPr>
          <p:cNvPr id="4" name="Rectangle 3"/>
          <p:cNvSpPr/>
          <p:nvPr/>
        </p:nvSpPr>
        <p:spPr>
          <a:xfrm>
            <a:off x="-132202" y="5985298"/>
            <a:ext cx="12691431" cy="977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77188" y="5985299"/>
            <a:ext cx="6443950" cy="830997"/>
          </a:xfrm>
          <a:prstGeom prst="rect">
            <a:avLst/>
          </a:prstGeom>
          <a:noFill/>
        </p:spPr>
        <p:txBody>
          <a:bodyPr wrap="square" rtlCol="0">
            <a:spAutoFit/>
          </a:bodyPr>
          <a:lstStyle/>
          <a:p>
            <a:r>
              <a:rPr lang="en-US" sz="2400" dirty="0" smtClean="0">
                <a:solidFill>
                  <a:schemeClr val="bg2">
                    <a:lumMod val="50000"/>
                  </a:schemeClr>
                </a:solidFill>
                <a:latin typeface="Proxima Nova" panose="02000506030000020004" pitchFamily="50" charset="0"/>
              </a:rPr>
              <a:t>Aligning the Food System</a:t>
            </a:r>
          </a:p>
          <a:p>
            <a:r>
              <a:rPr lang="en-US" sz="2400" i="1" dirty="0">
                <a:solidFill>
                  <a:schemeClr val="bg2">
                    <a:lumMod val="50000"/>
                  </a:schemeClr>
                </a:solidFill>
                <a:latin typeface="Proxima Nova" panose="02000506030000020004" pitchFamily="50" charset="0"/>
              </a:rPr>
              <a:t>f</a:t>
            </a:r>
            <a:r>
              <a:rPr lang="en-US" sz="2400" i="1" dirty="0" smtClean="0">
                <a:solidFill>
                  <a:schemeClr val="bg2">
                    <a:lumMod val="50000"/>
                  </a:schemeClr>
                </a:solidFill>
                <a:latin typeface="Proxima Nova" panose="02000506030000020004" pitchFamily="50" charset="0"/>
              </a:rPr>
              <a:t>or Improved Nutrition in Animal Source Foods</a:t>
            </a:r>
            <a:endParaRPr lang="en-US" sz="2400" i="1" dirty="0">
              <a:solidFill>
                <a:schemeClr val="bg2">
                  <a:lumMod val="50000"/>
                </a:schemeClr>
              </a:solidFill>
              <a:latin typeface="Proxima Nova" panose="02000506030000020004" pitchFamily="50" charset="0"/>
            </a:endParaRPr>
          </a:p>
        </p:txBody>
      </p:sp>
      <p:sp>
        <p:nvSpPr>
          <p:cNvPr id="10" name="TextBox 9"/>
          <p:cNvSpPr txBox="1"/>
          <p:nvPr/>
        </p:nvSpPr>
        <p:spPr>
          <a:xfrm>
            <a:off x="6543101" y="5985298"/>
            <a:ext cx="5355116" cy="830997"/>
          </a:xfrm>
          <a:prstGeom prst="rect">
            <a:avLst/>
          </a:prstGeom>
          <a:noFill/>
        </p:spPr>
        <p:txBody>
          <a:bodyPr wrap="square" rtlCol="0">
            <a:spAutoFit/>
          </a:bodyPr>
          <a:lstStyle/>
          <a:p>
            <a:pPr algn="r"/>
            <a:r>
              <a:rPr lang="en-US" sz="2400" dirty="0" smtClean="0">
                <a:solidFill>
                  <a:schemeClr val="bg2">
                    <a:lumMod val="50000"/>
                  </a:schemeClr>
                </a:solidFill>
                <a:latin typeface="Proxima Nova" panose="02000506030000020004" pitchFamily="50" charset="0"/>
              </a:rPr>
              <a:t>May 14-15, 2019</a:t>
            </a:r>
          </a:p>
          <a:p>
            <a:pPr algn="r"/>
            <a:r>
              <a:rPr lang="en-US" sz="2400" dirty="0" smtClean="0">
                <a:solidFill>
                  <a:schemeClr val="bg2">
                    <a:lumMod val="50000"/>
                  </a:schemeClr>
                </a:solidFill>
                <a:latin typeface="Proxima Nova" panose="02000506030000020004" pitchFamily="50" charset="0"/>
              </a:rPr>
              <a:t>UC Davis</a:t>
            </a:r>
          </a:p>
        </p:txBody>
      </p:sp>
    </p:spTree>
    <p:extLst>
      <p:ext uri="{BB962C8B-B14F-4D97-AF65-F5344CB8AC3E}">
        <p14:creationId xmlns:p14="http://schemas.microsoft.com/office/powerpoint/2010/main" val="30172916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A51AA6-BE3E-498F-8512-BF5CE13BB3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852" y="728180"/>
            <a:ext cx="3563354" cy="5276505"/>
          </a:xfrm>
          <a:prstGeom prst="rect">
            <a:avLst/>
          </a:prstGeom>
        </p:spPr>
      </p:pic>
      <p:sp>
        <p:nvSpPr>
          <p:cNvPr id="5" name="Title 4">
            <a:extLst>
              <a:ext uri="{FF2B5EF4-FFF2-40B4-BE49-F238E27FC236}">
                <a16:creationId xmlns:a16="http://schemas.microsoft.com/office/drawing/2014/main" id="{BDFE4EF7-108F-4551-A49D-D754DBD6EC40}"/>
              </a:ext>
            </a:extLst>
          </p:cNvPr>
          <p:cNvSpPr txBox="1">
            <a:spLocks/>
          </p:cNvSpPr>
          <p:nvPr/>
        </p:nvSpPr>
        <p:spPr>
          <a:xfrm>
            <a:off x="2178151" y="1772538"/>
            <a:ext cx="3981157" cy="36716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0070C0"/>
                </a:solidFill>
                <a:effectLst/>
                <a:uLnTx/>
                <a:uFillTx/>
                <a:latin typeface="Calibri" panose="020F0502020204030204"/>
                <a:ea typeface="+mj-ea"/>
                <a:cs typeface="+mj-cs"/>
              </a:rPr>
              <a:t>Will Global Food and Agricultural systems be able to feed Humanity sustainably by 2050 and beyond?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0070C0"/>
                </a:solidFill>
                <a:effectLst/>
                <a:uLnTx/>
                <a:uFillTx/>
                <a:latin typeface="Calibri" panose="020F0502020204030204"/>
                <a:ea typeface="+mj-ea"/>
                <a:cs typeface="+mj-cs"/>
              </a:rPr>
              <a:t> Alternative pathways to 2050</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200" b="1" i="0" u="none" strike="noStrike" kern="1200" cap="none" spc="0" normalizeH="0" baseline="0" noProof="0" dirty="0">
              <a:ln>
                <a:noFill/>
              </a:ln>
              <a:solidFill>
                <a:srgbClr val="0070C0"/>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6618681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5094" y="2007257"/>
            <a:ext cx="7405938" cy="4029591"/>
          </a:xfrm>
          <a:prstGeom prst="rect">
            <a:avLst/>
          </a:prstGeom>
        </p:spPr>
      </p:pic>
      <p:sp>
        <p:nvSpPr>
          <p:cNvPr id="3" name="TextBox 2"/>
          <p:cNvSpPr txBox="1"/>
          <p:nvPr/>
        </p:nvSpPr>
        <p:spPr>
          <a:xfrm>
            <a:off x="2375097" y="1568934"/>
            <a:ext cx="6833537" cy="346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50" b="1" i="0" u="none" strike="noStrike" kern="1200" cap="none" spc="0" normalizeH="0" baseline="0" noProof="0" dirty="0">
                <a:ln>
                  <a:noFill/>
                </a:ln>
                <a:solidFill>
                  <a:prstClr val="white"/>
                </a:solidFill>
                <a:effectLst/>
                <a:uLnTx/>
                <a:uFillTx/>
                <a:latin typeface="Calibri" panose="020F0502020204030204"/>
                <a:ea typeface="+mn-ea"/>
                <a:cs typeface="+mn-cs"/>
              </a:rPr>
              <a:t>Challenges space for food security, nutrition and sustainable agriculture</a:t>
            </a:r>
            <a:endParaRPr kumimoji="0" lang="en-GB" sz="165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23431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7808" y="288388"/>
            <a:ext cx="8698380" cy="710421"/>
          </a:xfrm>
        </p:spPr>
        <p:txBody>
          <a:bodyPr>
            <a:noAutofit/>
          </a:bodyPr>
          <a:lstStyle/>
          <a:p>
            <a:r>
              <a:rPr lang="en-US" sz="3600" dirty="0">
                <a:solidFill>
                  <a:schemeClr val="tx1"/>
                </a:solidFill>
              </a:rPr>
              <a:t>The three FOFA 2050 scenarios in a nutshell</a:t>
            </a:r>
            <a:endParaRPr lang="en-GB" sz="3600" dirty="0">
              <a:solidFill>
                <a:schemeClr val="tx1"/>
              </a:solidFill>
            </a:endParaRPr>
          </a:p>
        </p:txBody>
      </p:sp>
      <p:graphicFrame>
        <p:nvGraphicFramePr>
          <p:cNvPr id="3" name="Table 2"/>
          <p:cNvGraphicFramePr>
            <a:graphicFrameLocks noGrp="1"/>
          </p:cNvGraphicFramePr>
          <p:nvPr>
            <p:extLst/>
          </p:nvPr>
        </p:nvGraphicFramePr>
        <p:xfrm>
          <a:off x="1692812" y="1019897"/>
          <a:ext cx="8792308" cy="5669280"/>
        </p:xfrm>
        <a:graphic>
          <a:graphicData uri="http://schemas.openxmlformats.org/drawingml/2006/table">
            <a:tbl>
              <a:tblPr firstRow="1" bandRow="1">
                <a:tableStyleId>{5C22544A-7EE6-4342-B048-85BDC9FD1C3A}</a:tableStyleId>
              </a:tblPr>
              <a:tblGrid>
                <a:gridCol w="2180349">
                  <a:extLst>
                    <a:ext uri="{9D8B030D-6E8A-4147-A177-3AD203B41FA5}">
                      <a16:colId xmlns:a16="http://schemas.microsoft.com/office/drawing/2014/main" val="20000"/>
                    </a:ext>
                  </a:extLst>
                </a:gridCol>
                <a:gridCol w="2404349">
                  <a:extLst>
                    <a:ext uri="{9D8B030D-6E8A-4147-A177-3AD203B41FA5}">
                      <a16:colId xmlns:a16="http://schemas.microsoft.com/office/drawing/2014/main" val="20001"/>
                    </a:ext>
                  </a:extLst>
                </a:gridCol>
                <a:gridCol w="2096815">
                  <a:extLst>
                    <a:ext uri="{9D8B030D-6E8A-4147-A177-3AD203B41FA5}">
                      <a16:colId xmlns:a16="http://schemas.microsoft.com/office/drawing/2014/main" val="20002"/>
                    </a:ext>
                  </a:extLst>
                </a:gridCol>
                <a:gridCol w="2110795">
                  <a:extLst>
                    <a:ext uri="{9D8B030D-6E8A-4147-A177-3AD203B41FA5}">
                      <a16:colId xmlns:a16="http://schemas.microsoft.com/office/drawing/2014/main" val="20003"/>
                    </a:ext>
                  </a:extLst>
                </a:gridCol>
              </a:tblGrid>
              <a:tr h="293642">
                <a:tc>
                  <a:txBody>
                    <a:bodyPr/>
                    <a:lstStyle/>
                    <a:p>
                      <a:pPr algn="ctr"/>
                      <a:endParaRPr lang="en-GB" sz="1400" b="1" dirty="0">
                        <a:solidFill>
                          <a:schemeClr val="tx1"/>
                        </a:solidFill>
                      </a:endParaRPr>
                    </a:p>
                  </a:txBody>
                  <a:tcPr marL="68580" marR="68580" marT="34290" marB="34290">
                    <a:solidFill>
                      <a:schemeClr val="bg2"/>
                    </a:solidFill>
                  </a:tcPr>
                </a:tc>
                <a:tc>
                  <a:txBody>
                    <a:bodyPr/>
                    <a:lstStyle/>
                    <a:p>
                      <a:pPr algn="ctr"/>
                      <a:r>
                        <a:rPr lang="en-US" sz="1600" b="1" dirty="0">
                          <a:solidFill>
                            <a:schemeClr val="tx1"/>
                          </a:solidFill>
                        </a:rPr>
                        <a:t>Business</a:t>
                      </a:r>
                      <a:r>
                        <a:rPr lang="en-US" sz="1600" b="1" baseline="0" dirty="0">
                          <a:solidFill>
                            <a:schemeClr val="tx1"/>
                          </a:solidFill>
                        </a:rPr>
                        <a:t> as usual (BAU) </a:t>
                      </a:r>
                      <a:endParaRPr lang="en-GB" sz="1600" b="1" dirty="0">
                        <a:solidFill>
                          <a:schemeClr val="tx1"/>
                        </a:solidFill>
                      </a:endParaRPr>
                    </a:p>
                  </a:txBody>
                  <a:tcPr marL="68580" marR="68580" marT="34290" marB="34290">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Towards </a:t>
                      </a:r>
                      <a:r>
                        <a:rPr lang="en-US" sz="1600" b="1" dirty="0" err="1">
                          <a:solidFill>
                            <a:schemeClr val="tx1"/>
                          </a:solidFill>
                        </a:rPr>
                        <a:t>Sustainab</a:t>
                      </a:r>
                      <a:r>
                        <a:rPr lang="en-US" sz="1600" b="1" dirty="0">
                          <a:solidFill>
                            <a:schemeClr val="tx1"/>
                          </a:solidFill>
                        </a:rPr>
                        <a:t>. (TSS)</a:t>
                      </a:r>
                      <a:endParaRPr lang="en-GB" sz="1600" b="1" dirty="0">
                        <a:solidFill>
                          <a:schemeClr val="tx1"/>
                        </a:solidFill>
                      </a:endParaRPr>
                    </a:p>
                  </a:txBody>
                  <a:tcPr marL="68580" marR="68580" marT="34290" marB="34290">
                    <a:solidFill>
                      <a:schemeClr val="accent6">
                        <a:lumMod val="40000"/>
                        <a:lumOff val="60000"/>
                      </a:schemeClr>
                    </a:solidFill>
                  </a:tcPr>
                </a:tc>
                <a:tc>
                  <a:txBody>
                    <a:bodyPr/>
                    <a:lstStyle/>
                    <a:p>
                      <a:pPr algn="ctr"/>
                      <a:r>
                        <a:rPr lang="en-US" sz="1600" b="1" dirty="0">
                          <a:solidFill>
                            <a:schemeClr val="tx1"/>
                          </a:solidFill>
                        </a:rPr>
                        <a:t>Stratified societies (SSS)</a:t>
                      </a:r>
                      <a:endParaRPr lang="en-GB" sz="1600" b="1" dirty="0">
                        <a:solidFill>
                          <a:schemeClr val="tx1"/>
                        </a:solidFill>
                      </a:endParaRPr>
                    </a:p>
                  </a:txBody>
                  <a:tcPr marL="68580" marR="68580" marT="34290" marB="34290">
                    <a:solidFill>
                      <a:srgbClr val="FF6699"/>
                    </a:solidFill>
                  </a:tcPr>
                </a:tc>
                <a:extLst>
                  <a:ext uri="{0D108BD9-81ED-4DB2-BD59-A6C34878D82A}">
                    <a16:rowId xmlns:a16="http://schemas.microsoft.com/office/drawing/2014/main" val="10000"/>
                  </a:ext>
                </a:extLst>
              </a:tr>
              <a:tr h="515858">
                <a:tc>
                  <a:txBody>
                    <a:bodyPr/>
                    <a:lstStyle/>
                    <a:p>
                      <a:r>
                        <a:rPr lang="en-US" sz="1600" b="1" dirty="0">
                          <a:solidFill>
                            <a:schemeClr val="tx1"/>
                          </a:solidFill>
                        </a:rPr>
                        <a:t>Economic growth (per capita)</a:t>
                      </a:r>
                      <a:endParaRPr lang="en-GB" sz="1600" b="1" dirty="0">
                        <a:solidFill>
                          <a:schemeClr val="tx1"/>
                        </a:solidFill>
                      </a:endParaRPr>
                    </a:p>
                  </a:txBody>
                  <a:tcPr marL="68580" marR="68580" marT="34290" marB="34290">
                    <a:solidFill>
                      <a:schemeClr val="bg2"/>
                    </a:solidFill>
                  </a:tcPr>
                </a:tc>
                <a:tc>
                  <a:txBody>
                    <a:bodyPr/>
                    <a:lstStyle/>
                    <a:p>
                      <a:r>
                        <a:rPr lang="en-US" sz="1600" b="0" dirty="0">
                          <a:solidFill>
                            <a:schemeClr val="tx1"/>
                          </a:solidFill>
                        </a:rPr>
                        <a:t>Moderate (1.3% </a:t>
                      </a:r>
                      <a:r>
                        <a:rPr lang="en-US" sz="1600" b="0" baseline="0" dirty="0">
                          <a:solidFill>
                            <a:schemeClr val="tx1"/>
                          </a:solidFill>
                        </a:rPr>
                        <a:t> per year to 2050) but uneven.</a:t>
                      </a:r>
                      <a:endParaRPr lang="en-GB" sz="1600" b="0" dirty="0">
                        <a:solidFill>
                          <a:schemeClr val="tx1"/>
                        </a:solidFill>
                      </a:endParaRPr>
                    </a:p>
                  </a:txBody>
                  <a:tcPr marL="68580" marR="68580" marT="34290" marB="34290">
                    <a:solidFill>
                      <a:schemeClr val="accent4">
                        <a:lumMod val="40000"/>
                        <a:lumOff val="60000"/>
                      </a:schemeClr>
                    </a:solidFill>
                  </a:tcPr>
                </a:tc>
                <a:tc>
                  <a:txBody>
                    <a:bodyPr/>
                    <a:lstStyle/>
                    <a:p>
                      <a:r>
                        <a:rPr lang="en-US" sz="1600" b="0" dirty="0">
                          <a:solidFill>
                            <a:schemeClr val="tx1"/>
                          </a:solidFill>
                        </a:rPr>
                        <a:t>As BAU globally, but favoring LMIC</a:t>
                      </a:r>
                      <a:endParaRPr lang="en-GB" sz="1600" b="0" dirty="0">
                        <a:solidFill>
                          <a:schemeClr val="tx1"/>
                        </a:solidFill>
                      </a:endParaRPr>
                    </a:p>
                  </a:txBody>
                  <a:tcPr marL="68580" marR="68580" marT="34290" marB="34290">
                    <a:solidFill>
                      <a:schemeClr val="accent6">
                        <a:lumMod val="40000"/>
                        <a:lumOff val="60000"/>
                      </a:schemeClr>
                    </a:solidFill>
                  </a:tcPr>
                </a:tc>
                <a:tc>
                  <a:txBody>
                    <a:bodyPr/>
                    <a:lstStyle/>
                    <a:p>
                      <a:r>
                        <a:rPr lang="en-US" sz="1600" b="0" dirty="0">
                          <a:solidFill>
                            <a:schemeClr val="tx1"/>
                          </a:solidFill>
                        </a:rPr>
                        <a:t>Sustained but</a:t>
                      </a:r>
                      <a:r>
                        <a:rPr lang="en-US" sz="1600" b="0" baseline="0" dirty="0">
                          <a:solidFill>
                            <a:schemeClr val="tx1"/>
                          </a:solidFill>
                        </a:rPr>
                        <a:t> skewed against Sub-S. Africa</a:t>
                      </a:r>
                      <a:endParaRPr lang="en-GB" sz="1600" b="0" dirty="0">
                        <a:solidFill>
                          <a:schemeClr val="tx1"/>
                        </a:solidFill>
                      </a:endParaRPr>
                    </a:p>
                  </a:txBody>
                  <a:tcPr marL="68580" marR="68580" marT="34290" marB="34290">
                    <a:solidFill>
                      <a:srgbClr val="FF6699"/>
                    </a:solidFill>
                  </a:tcPr>
                </a:tc>
                <a:extLst>
                  <a:ext uri="{0D108BD9-81ED-4DB2-BD59-A6C34878D82A}">
                    <a16:rowId xmlns:a16="http://schemas.microsoft.com/office/drawing/2014/main" val="10001"/>
                  </a:ext>
                </a:extLst>
              </a:tr>
              <a:tr h="515858">
                <a:tc>
                  <a:txBody>
                    <a:bodyPr/>
                    <a:lstStyle/>
                    <a:p>
                      <a:r>
                        <a:rPr lang="en-GB" sz="1600" b="1" dirty="0"/>
                        <a:t>International governance/conflicts</a:t>
                      </a:r>
                      <a:endParaRPr lang="en-GB" sz="1600" b="1" dirty="0">
                        <a:solidFill>
                          <a:schemeClr val="tx1"/>
                        </a:solidFill>
                      </a:endParaRPr>
                    </a:p>
                  </a:txBody>
                  <a:tcPr marL="68580" marR="68580" marT="34290" marB="34290">
                    <a:solidFill>
                      <a:schemeClr val="bg2"/>
                    </a:solidFill>
                  </a:tcPr>
                </a:tc>
                <a:tc>
                  <a:txBody>
                    <a:bodyPr/>
                    <a:lstStyle/>
                    <a:p>
                      <a:r>
                        <a:rPr lang="en-US" sz="1600" b="0" dirty="0">
                          <a:solidFill>
                            <a:schemeClr val="tx1"/>
                          </a:solidFill>
                        </a:rPr>
                        <a:t>Limited progress.</a:t>
                      </a:r>
                      <a:r>
                        <a:rPr lang="en-US" sz="1600" b="0" baseline="0" dirty="0">
                          <a:solidFill>
                            <a:schemeClr val="tx1"/>
                          </a:solidFill>
                        </a:rPr>
                        <a:t> Conflicts increase</a:t>
                      </a:r>
                      <a:r>
                        <a:rPr lang="en-US" sz="1600" b="0" dirty="0">
                          <a:solidFill>
                            <a:schemeClr val="tx1"/>
                          </a:solidFill>
                        </a:rPr>
                        <a:t> </a:t>
                      </a:r>
                      <a:endParaRPr lang="en-GB" sz="1600" b="0" dirty="0">
                        <a:solidFill>
                          <a:schemeClr val="tx1"/>
                        </a:solidFill>
                      </a:endParaRPr>
                    </a:p>
                  </a:txBody>
                  <a:tcPr marL="68580" marR="68580" marT="34290" marB="34290">
                    <a:solidFill>
                      <a:schemeClr val="accent4">
                        <a:lumMod val="40000"/>
                        <a:lumOff val="60000"/>
                      </a:schemeClr>
                    </a:solidFill>
                  </a:tcPr>
                </a:tc>
                <a:tc>
                  <a:txBody>
                    <a:bodyPr/>
                    <a:lstStyle/>
                    <a:p>
                      <a:r>
                        <a:rPr lang="en-US" sz="1600" b="0" dirty="0">
                          <a:solidFill>
                            <a:schemeClr val="tx1"/>
                          </a:solidFill>
                        </a:rPr>
                        <a:t>Towards more just and</a:t>
                      </a:r>
                      <a:r>
                        <a:rPr lang="en-US" sz="1600" b="0" baseline="0" dirty="0">
                          <a:solidFill>
                            <a:schemeClr val="tx1"/>
                          </a:solidFill>
                        </a:rPr>
                        <a:t> peaceful societies</a:t>
                      </a:r>
                      <a:endParaRPr lang="en-GB" sz="1600" b="0" dirty="0">
                        <a:solidFill>
                          <a:schemeClr val="tx1"/>
                        </a:solidFill>
                      </a:endParaRPr>
                    </a:p>
                  </a:txBody>
                  <a:tcPr marL="68580" marR="68580" marT="34290" marB="34290">
                    <a:solidFill>
                      <a:schemeClr val="accent6">
                        <a:lumMod val="40000"/>
                        <a:lumOff val="60000"/>
                      </a:schemeClr>
                    </a:solidFill>
                  </a:tcPr>
                </a:tc>
                <a:tc>
                  <a:txBody>
                    <a:bodyPr/>
                    <a:lstStyle/>
                    <a:p>
                      <a:r>
                        <a:rPr lang="en-US" sz="1600" b="0" dirty="0">
                          <a:solidFill>
                            <a:schemeClr val="tx1"/>
                          </a:solidFill>
                        </a:rPr>
                        <a:t>Inequality</a:t>
                      </a:r>
                      <a:r>
                        <a:rPr lang="en-US" sz="1600" b="0" baseline="0" dirty="0">
                          <a:solidFill>
                            <a:schemeClr val="tx1"/>
                          </a:solidFill>
                        </a:rPr>
                        <a:t> and</a:t>
                      </a:r>
                      <a:r>
                        <a:rPr lang="en-US" sz="1600" b="0" dirty="0">
                          <a:solidFill>
                            <a:schemeClr val="tx1"/>
                          </a:solidFill>
                        </a:rPr>
                        <a:t> resource grab boost conflicts </a:t>
                      </a:r>
                      <a:endParaRPr lang="en-GB" sz="1600" b="0" dirty="0">
                        <a:solidFill>
                          <a:schemeClr val="tx1"/>
                        </a:solidFill>
                      </a:endParaRPr>
                    </a:p>
                  </a:txBody>
                  <a:tcPr marL="68580" marR="68580" marT="34290" marB="34290">
                    <a:solidFill>
                      <a:srgbClr val="FF6699"/>
                    </a:solidFill>
                  </a:tcPr>
                </a:tc>
                <a:extLst>
                  <a:ext uri="{0D108BD9-81ED-4DB2-BD59-A6C34878D82A}">
                    <a16:rowId xmlns:a16="http://schemas.microsoft.com/office/drawing/2014/main" val="10002"/>
                  </a:ext>
                </a:extLst>
              </a:tr>
              <a:tr h="515858">
                <a:tc>
                  <a:txBody>
                    <a:bodyPr/>
                    <a:lstStyle/>
                    <a:p>
                      <a:r>
                        <a:rPr lang="en-GB" sz="1600" b="1" dirty="0"/>
                        <a:t>Human development</a:t>
                      </a:r>
                      <a:endParaRPr lang="en-GB" sz="1600" b="1" dirty="0">
                        <a:solidFill>
                          <a:schemeClr val="tx1"/>
                        </a:solidFill>
                      </a:endParaRPr>
                    </a:p>
                  </a:txBody>
                  <a:tcPr marL="68580" marR="68580" marT="34290" marB="34290">
                    <a:solidFill>
                      <a:schemeClr val="bg2"/>
                    </a:solidFill>
                  </a:tcPr>
                </a:tc>
                <a:tc>
                  <a:txBody>
                    <a:bodyPr/>
                    <a:lstStyle/>
                    <a:p>
                      <a:r>
                        <a:rPr lang="en-US" sz="1600" b="0" dirty="0">
                          <a:solidFill>
                            <a:schemeClr val="tx1"/>
                          </a:solidFill>
                        </a:rPr>
                        <a:t>LIC progress is</a:t>
                      </a:r>
                      <a:r>
                        <a:rPr lang="en-US" sz="1600" b="0" baseline="0" dirty="0">
                          <a:solidFill>
                            <a:schemeClr val="tx1"/>
                          </a:solidFill>
                        </a:rPr>
                        <a:t> limited</a:t>
                      </a:r>
                      <a:r>
                        <a:rPr lang="en-US" sz="1600" b="0" dirty="0">
                          <a:solidFill>
                            <a:schemeClr val="tx1"/>
                          </a:solidFill>
                        </a:rPr>
                        <a:t> in</a:t>
                      </a:r>
                      <a:r>
                        <a:rPr lang="en-US" sz="1600" b="0" baseline="0" dirty="0">
                          <a:solidFill>
                            <a:schemeClr val="tx1"/>
                          </a:solidFill>
                        </a:rPr>
                        <a:t> basic services</a:t>
                      </a:r>
                      <a:endParaRPr lang="en-GB" sz="1600" b="0" dirty="0">
                        <a:solidFill>
                          <a:schemeClr val="tx1"/>
                        </a:solidFill>
                      </a:endParaRPr>
                    </a:p>
                  </a:txBody>
                  <a:tcPr marL="68580" marR="68580" marT="34290" marB="34290">
                    <a:solidFill>
                      <a:schemeClr val="accent4">
                        <a:lumMod val="40000"/>
                        <a:lumOff val="60000"/>
                      </a:schemeClr>
                    </a:solidFill>
                  </a:tcPr>
                </a:tc>
                <a:tc>
                  <a:txBody>
                    <a:bodyPr/>
                    <a:lstStyle/>
                    <a:p>
                      <a:r>
                        <a:rPr lang="en-US" sz="1600" b="0" dirty="0">
                          <a:solidFill>
                            <a:schemeClr val="tx1"/>
                          </a:solidFill>
                        </a:rPr>
                        <a:t>Universal access to basic services almost ensured</a:t>
                      </a:r>
                      <a:endParaRPr lang="en-GB" sz="1600" b="0" dirty="0">
                        <a:solidFill>
                          <a:schemeClr val="tx1"/>
                        </a:solidFill>
                      </a:endParaRPr>
                    </a:p>
                  </a:txBody>
                  <a:tcPr marL="68580" marR="68580" marT="34290" marB="34290">
                    <a:solidFill>
                      <a:schemeClr val="accent6">
                        <a:lumMod val="40000"/>
                        <a:lumOff val="60000"/>
                      </a:schemeClr>
                    </a:solidFill>
                  </a:tcPr>
                </a:tc>
                <a:tc>
                  <a:txBody>
                    <a:bodyPr/>
                    <a:lstStyle/>
                    <a:p>
                      <a:r>
                        <a:rPr lang="en-US" sz="1600" b="0" baseline="0" dirty="0">
                          <a:solidFill>
                            <a:schemeClr val="tx1"/>
                          </a:solidFill>
                        </a:rPr>
                        <a:t>Very skewed within and between countries</a:t>
                      </a:r>
                      <a:endParaRPr lang="en-GB" sz="1600" b="0" dirty="0">
                        <a:solidFill>
                          <a:schemeClr val="tx1"/>
                        </a:solidFill>
                      </a:endParaRPr>
                    </a:p>
                  </a:txBody>
                  <a:tcPr marL="68580" marR="68580" marT="34290" marB="34290">
                    <a:solidFill>
                      <a:srgbClr val="FF6699"/>
                    </a:solidFill>
                  </a:tcPr>
                </a:tc>
                <a:extLst>
                  <a:ext uri="{0D108BD9-81ED-4DB2-BD59-A6C34878D82A}">
                    <a16:rowId xmlns:a16="http://schemas.microsoft.com/office/drawing/2014/main" val="10003"/>
                  </a:ext>
                </a:extLst>
              </a:tr>
              <a:tr h="515858">
                <a:tc>
                  <a:txBody>
                    <a:bodyPr/>
                    <a:lstStyle/>
                    <a:p>
                      <a:r>
                        <a:rPr lang="en-US" sz="1600" b="1" baseline="0" dirty="0">
                          <a:solidFill>
                            <a:schemeClr val="tx1"/>
                          </a:solidFill>
                        </a:rPr>
                        <a:t>Energy,</a:t>
                      </a:r>
                      <a:r>
                        <a:rPr lang="en-US" sz="1600" b="1" dirty="0">
                          <a:solidFill>
                            <a:schemeClr val="tx1"/>
                          </a:solidFill>
                        </a:rPr>
                        <a:t> GHG emission</a:t>
                      </a:r>
                      <a:endParaRPr lang="en-GB" sz="1600" b="1" dirty="0">
                        <a:solidFill>
                          <a:schemeClr val="tx1"/>
                        </a:solidFill>
                      </a:endParaRPr>
                    </a:p>
                  </a:txBody>
                  <a:tcPr marL="68580" marR="68580" marT="34290" marB="34290">
                    <a:solidFill>
                      <a:schemeClr val="bg2"/>
                    </a:solidFill>
                  </a:tcPr>
                </a:tc>
                <a:tc>
                  <a:txBody>
                    <a:bodyPr/>
                    <a:lstStyle/>
                    <a:p>
                      <a:r>
                        <a:rPr lang="en-US" sz="1600" b="0" dirty="0">
                          <a:solidFill>
                            <a:schemeClr val="tx1"/>
                          </a:solidFill>
                        </a:rPr>
                        <a:t>Fossil fuels prevail and GHG</a:t>
                      </a:r>
                      <a:r>
                        <a:rPr lang="en-US" sz="1600" b="0" baseline="0" dirty="0">
                          <a:solidFill>
                            <a:schemeClr val="tx1"/>
                          </a:solidFill>
                        </a:rPr>
                        <a:t> unabated at best</a:t>
                      </a:r>
                      <a:endParaRPr lang="en-GB" sz="1600" b="0" dirty="0">
                        <a:solidFill>
                          <a:schemeClr val="tx1"/>
                        </a:solidFill>
                      </a:endParaRPr>
                    </a:p>
                  </a:txBody>
                  <a:tcPr marL="68580" marR="68580" marT="34290" marB="34290">
                    <a:solidFill>
                      <a:schemeClr val="accent4">
                        <a:lumMod val="40000"/>
                        <a:lumOff val="60000"/>
                      </a:schemeClr>
                    </a:solidFill>
                  </a:tcPr>
                </a:tc>
                <a:tc>
                  <a:txBody>
                    <a:bodyPr/>
                    <a:lstStyle/>
                    <a:p>
                      <a:r>
                        <a:rPr lang="en-US" sz="1600" b="0" dirty="0">
                          <a:solidFill>
                            <a:schemeClr val="tx1"/>
                          </a:solidFill>
                        </a:rPr>
                        <a:t>Circular</a:t>
                      </a:r>
                      <a:r>
                        <a:rPr lang="en-US" sz="1600" b="0" baseline="0" dirty="0">
                          <a:solidFill>
                            <a:schemeClr val="tx1"/>
                          </a:solidFill>
                        </a:rPr>
                        <a:t> economies,  fossils fuels/GHG limited</a:t>
                      </a:r>
                      <a:endParaRPr lang="en-GB" sz="1600" b="0" dirty="0">
                        <a:solidFill>
                          <a:schemeClr val="tx1"/>
                        </a:solidFill>
                      </a:endParaRPr>
                    </a:p>
                  </a:txBody>
                  <a:tcPr marL="68580" marR="68580" marT="34290" marB="34290">
                    <a:solidFill>
                      <a:schemeClr val="accent6">
                        <a:lumMod val="40000"/>
                        <a:lumOff val="60000"/>
                      </a:schemeClr>
                    </a:solidFill>
                  </a:tcPr>
                </a:tc>
                <a:tc>
                  <a:txBody>
                    <a:bodyPr/>
                    <a:lstStyle/>
                    <a:p>
                      <a:r>
                        <a:rPr lang="en-US" sz="1600" b="0" dirty="0">
                          <a:solidFill>
                            <a:schemeClr val="tx1"/>
                          </a:solidFill>
                        </a:rPr>
                        <a:t>Fossil</a:t>
                      </a:r>
                      <a:r>
                        <a:rPr lang="en-US" sz="1600" b="0" baseline="0" dirty="0">
                          <a:solidFill>
                            <a:schemeClr val="tx1"/>
                          </a:solidFill>
                        </a:rPr>
                        <a:t> fuel-based growth boosts GHG emissions</a:t>
                      </a:r>
                      <a:endParaRPr lang="en-GB" sz="1600" b="0" dirty="0">
                        <a:solidFill>
                          <a:schemeClr val="tx1"/>
                        </a:solidFill>
                      </a:endParaRPr>
                    </a:p>
                  </a:txBody>
                  <a:tcPr marL="68580" marR="68580" marT="34290" marB="34290">
                    <a:solidFill>
                      <a:srgbClr val="FF6699"/>
                    </a:solidFill>
                  </a:tcPr>
                </a:tc>
                <a:extLst>
                  <a:ext uri="{0D108BD9-81ED-4DB2-BD59-A6C34878D82A}">
                    <a16:rowId xmlns:a16="http://schemas.microsoft.com/office/drawing/2014/main" val="10004"/>
                  </a:ext>
                </a:extLst>
              </a:tr>
              <a:tr h="515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t>Land and water use</a:t>
                      </a:r>
                      <a:endParaRPr lang="en-GB" sz="1600" b="1" dirty="0">
                        <a:solidFill>
                          <a:schemeClr val="tx1"/>
                        </a:solidFill>
                      </a:endParaRPr>
                    </a:p>
                  </a:txBody>
                  <a:tcPr marL="68580" marR="68580" marT="34290" marB="34290">
                    <a:solidFill>
                      <a:schemeClr val="bg2"/>
                    </a:solidFill>
                  </a:tcPr>
                </a:tc>
                <a:tc>
                  <a:txBody>
                    <a:bodyPr/>
                    <a:lstStyle/>
                    <a:p>
                      <a:r>
                        <a:rPr lang="en-US" sz="1600" b="0" dirty="0">
                          <a:solidFill>
                            <a:schemeClr val="tx1"/>
                          </a:solidFill>
                        </a:rPr>
                        <a:t>Arable land and land degradation expand</a:t>
                      </a:r>
                      <a:endParaRPr lang="en-GB" sz="1600" b="0" dirty="0">
                        <a:solidFill>
                          <a:schemeClr val="tx1"/>
                        </a:solidFill>
                      </a:endParaRPr>
                    </a:p>
                  </a:txBody>
                  <a:tcPr marL="68580" marR="68580" marT="34290" marB="34290">
                    <a:solidFill>
                      <a:schemeClr val="accent4">
                        <a:lumMod val="40000"/>
                        <a:lumOff val="60000"/>
                      </a:schemeClr>
                    </a:solidFill>
                  </a:tcPr>
                </a:tc>
                <a:tc>
                  <a:txBody>
                    <a:bodyPr/>
                    <a:lstStyle/>
                    <a:p>
                      <a:r>
                        <a:rPr lang="en-US" sz="1600" b="0" dirty="0">
                          <a:solidFill>
                            <a:schemeClr val="tx1"/>
                          </a:solidFill>
                        </a:rPr>
                        <a:t>Limited expansion due to innovative</a:t>
                      </a:r>
                      <a:r>
                        <a:rPr lang="en-US" sz="1600" b="0" baseline="0" dirty="0">
                          <a:solidFill>
                            <a:schemeClr val="tx1"/>
                          </a:solidFill>
                        </a:rPr>
                        <a:t> technology</a:t>
                      </a:r>
                      <a:endParaRPr lang="en-GB" sz="1600" b="0" dirty="0">
                        <a:solidFill>
                          <a:schemeClr val="tx1"/>
                        </a:solidFill>
                      </a:endParaRPr>
                    </a:p>
                  </a:txBody>
                  <a:tcPr marL="68580" marR="68580" marT="34290" marB="34290">
                    <a:solidFill>
                      <a:schemeClr val="accent6">
                        <a:lumMod val="40000"/>
                        <a:lumOff val="60000"/>
                      </a:schemeClr>
                    </a:solidFill>
                  </a:tcPr>
                </a:tc>
                <a:tc>
                  <a:txBody>
                    <a:bodyPr/>
                    <a:lstStyle/>
                    <a:p>
                      <a:r>
                        <a:rPr lang="en-US" sz="1600" b="0" dirty="0">
                          <a:solidFill>
                            <a:schemeClr val="tx1"/>
                          </a:solidFill>
                        </a:rPr>
                        <a:t>Strong</a:t>
                      </a:r>
                      <a:r>
                        <a:rPr lang="en-US" sz="1600" b="0" baseline="0" dirty="0">
                          <a:solidFill>
                            <a:schemeClr val="tx1"/>
                          </a:solidFill>
                        </a:rPr>
                        <a:t> increase, </a:t>
                      </a:r>
                      <a:r>
                        <a:rPr lang="en-US" sz="1600" b="0" baseline="0" dirty="0" err="1">
                          <a:solidFill>
                            <a:schemeClr val="tx1"/>
                          </a:solidFill>
                        </a:rPr>
                        <a:t>degrad</a:t>
                      </a:r>
                      <a:r>
                        <a:rPr lang="en-US" sz="1600" b="0" baseline="0" dirty="0">
                          <a:solidFill>
                            <a:schemeClr val="tx1"/>
                          </a:solidFill>
                        </a:rPr>
                        <a:t>. and deforestation </a:t>
                      </a:r>
                      <a:endParaRPr lang="en-GB" sz="1600" b="0" dirty="0">
                        <a:solidFill>
                          <a:schemeClr val="tx1"/>
                        </a:solidFill>
                      </a:endParaRPr>
                    </a:p>
                  </a:txBody>
                  <a:tcPr marL="68580" marR="68580" marT="34290" marB="34290">
                    <a:solidFill>
                      <a:srgbClr val="FF6699"/>
                    </a:solidFill>
                  </a:tcPr>
                </a:tc>
                <a:extLst>
                  <a:ext uri="{0D108BD9-81ED-4DB2-BD59-A6C34878D82A}">
                    <a16:rowId xmlns:a16="http://schemas.microsoft.com/office/drawing/2014/main" val="10005"/>
                  </a:ext>
                </a:extLst>
              </a:tr>
              <a:tr h="515858">
                <a:tc>
                  <a:txBody>
                    <a:bodyPr/>
                    <a:lstStyle/>
                    <a:p>
                      <a:r>
                        <a:rPr lang="en-GB" sz="1600" b="1" dirty="0"/>
                        <a:t>Agricultural innovation</a:t>
                      </a:r>
                      <a:endParaRPr lang="en-GB" sz="1600" b="1" dirty="0">
                        <a:solidFill>
                          <a:schemeClr val="tx1"/>
                        </a:solidFill>
                      </a:endParaRPr>
                    </a:p>
                  </a:txBody>
                  <a:tcPr marL="68580" marR="68580" marT="34290" marB="34290">
                    <a:solidFill>
                      <a:schemeClr val="bg2"/>
                    </a:solidFill>
                  </a:tcPr>
                </a:tc>
                <a:tc>
                  <a:txBody>
                    <a:bodyPr/>
                    <a:lstStyle/>
                    <a:p>
                      <a:r>
                        <a:rPr lang="en-US" sz="1600" b="0" dirty="0">
                          <a:solidFill>
                            <a:schemeClr val="tx1"/>
                          </a:solidFill>
                        </a:rPr>
                        <a:t>Some innovation</a:t>
                      </a:r>
                      <a:r>
                        <a:rPr lang="en-US" sz="1600" b="0" baseline="0" dirty="0">
                          <a:solidFill>
                            <a:schemeClr val="tx1"/>
                          </a:solidFill>
                        </a:rPr>
                        <a:t> but not evenly distributed</a:t>
                      </a:r>
                      <a:endParaRPr lang="en-GB" sz="1600" b="0" dirty="0">
                        <a:solidFill>
                          <a:schemeClr val="tx1"/>
                        </a:solidFill>
                      </a:endParaRPr>
                    </a:p>
                  </a:txBody>
                  <a:tcPr marL="68580" marR="68580" marT="34290" marB="34290">
                    <a:solidFill>
                      <a:schemeClr val="accent4">
                        <a:lumMod val="40000"/>
                        <a:lumOff val="60000"/>
                      </a:schemeClr>
                    </a:solidFill>
                  </a:tcPr>
                </a:tc>
                <a:tc>
                  <a:txBody>
                    <a:bodyPr/>
                    <a:lstStyle/>
                    <a:p>
                      <a:r>
                        <a:rPr lang="en-US" sz="1600" b="0" dirty="0">
                          <a:solidFill>
                            <a:schemeClr val="tx1"/>
                          </a:solidFill>
                        </a:rPr>
                        <a:t>Innovative</a:t>
                      </a:r>
                      <a:r>
                        <a:rPr lang="en-US" sz="1600" b="0" baseline="0" dirty="0">
                          <a:solidFill>
                            <a:schemeClr val="tx1"/>
                          </a:solidFill>
                        </a:rPr>
                        <a:t> technology due to investment in RD</a:t>
                      </a:r>
                      <a:endParaRPr lang="en-GB" sz="1600" b="1" dirty="0">
                        <a:solidFill>
                          <a:schemeClr val="tx1"/>
                        </a:solidFill>
                      </a:endParaRPr>
                    </a:p>
                  </a:txBody>
                  <a:tcPr marL="68580" marR="68580" marT="34290" marB="34290">
                    <a:solidFill>
                      <a:schemeClr val="accent6">
                        <a:lumMod val="40000"/>
                        <a:lumOff val="60000"/>
                      </a:schemeClr>
                    </a:solidFill>
                  </a:tcPr>
                </a:tc>
                <a:tc>
                  <a:txBody>
                    <a:bodyPr/>
                    <a:lstStyle/>
                    <a:p>
                      <a:r>
                        <a:rPr lang="en-US" sz="1600" b="0" dirty="0">
                          <a:solidFill>
                            <a:schemeClr val="tx1"/>
                          </a:solidFill>
                        </a:rPr>
                        <a:t>Limited, </a:t>
                      </a:r>
                      <a:r>
                        <a:rPr lang="en-US" sz="1600" b="0" dirty="0" err="1">
                          <a:solidFill>
                            <a:schemeClr val="tx1"/>
                          </a:solidFill>
                        </a:rPr>
                        <a:t>labour</a:t>
                      </a:r>
                      <a:r>
                        <a:rPr lang="en-US" sz="1600" b="0" dirty="0">
                          <a:solidFill>
                            <a:schemeClr val="tx1"/>
                          </a:solidFill>
                        </a:rPr>
                        <a:t> saving but no resource-saving </a:t>
                      </a:r>
                      <a:endParaRPr lang="en-GB" sz="1600" b="0" dirty="0">
                        <a:solidFill>
                          <a:schemeClr val="tx1"/>
                        </a:solidFill>
                      </a:endParaRPr>
                    </a:p>
                  </a:txBody>
                  <a:tcPr marL="68580" marR="68580" marT="34290" marB="34290">
                    <a:solidFill>
                      <a:srgbClr val="FF6699"/>
                    </a:solidFill>
                  </a:tcPr>
                </a:tc>
                <a:extLst>
                  <a:ext uri="{0D108BD9-81ED-4DB2-BD59-A6C34878D82A}">
                    <a16:rowId xmlns:a16="http://schemas.microsoft.com/office/drawing/2014/main" val="10006"/>
                  </a:ext>
                </a:extLst>
              </a:tr>
              <a:tr h="515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t>Welfare and inequality</a:t>
                      </a:r>
                      <a:endParaRPr lang="en-GB" sz="1600" b="1" dirty="0">
                        <a:solidFill>
                          <a:schemeClr val="tx1"/>
                        </a:solidFill>
                      </a:endParaRPr>
                    </a:p>
                  </a:txBody>
                  <a:tcPr marL="68580" marR="68580" marT="34290" marB="34290">
                    <a:solidFill>
                      <a:schemeClr val="bg2"/>
                    </a:solidFill>
                  </a:tcPr>
                </a:tc>
                <a:tc>
                  <a:txBody>
                    <a:bodyPr/>
                    <a:lstStyle/>
                    <a:p>
                      <a:r>
                        <a:rPr lang="en-US" sz="1600" b="0" dirty="0">
                          <a:solidFill>
                            <a:schemeClr val="tx1"/>
                          </a:solidFill>
                        </a:rPr>
                        <a:t>Persistent poverty</a:t>
                      </a:r>
                      <a:r>
                        <a:rPr lang="en-US" sz="1600" b="0" baseline="0" dirty="0">
                          <a:solidFill>
                            <a:schemeClr val="tx1"/>
                          </a:solidFill>
                        </a:rPr>
                        <a:t> and inequality little FSN progress</a:t>
                      </a:r>
                      <a:endParaRPr lang="en-GB" sz="1600" b="0" dirty="0">
                        <a:solidFill>
                          <a:schemeClr val="tx1"/>
                        </a:solidFill>
                      </a:endParaRPr>
                    </a:p>
                  </a:txBody>
                  <a:tcPr marL="68580" marR="68580" marT="34290" marB="34290">
                    <a:solidFill>
                      <a:schemeClr val="accent4">
                        <a:lumMod val="40000"/>
                        <a:lumOff val="60000"/>
                      </a:schemeClr>
                    </a:solidFill>
                  </a:tcPr>
                </a:tc>
                <a:tc>
                  <a:txBody>
                    <a:bodyPr/>
                    <a:lstStyle/>
                    <a:p>
                      <a:r>
                        <a:rPr lang="en-US" sz="1600" b="0" baseline="0" dirty="0">
                          <a:solidFill>
                            <a:schemeClr val="tx1"/>
                          </a:solidFill>
                        </a:rPr>
                        <a:t>Less poverty and inequality and more FSN</a:t>
                      </a:r>
                      <a:endParaRPr lang="en-GB" sz="1600" b="0" dirty="0">
                        <a:solidFill>
                          <a:schemeClr val="tx1"/>
                        </a:solidFill>
                      </a:endParaRPr>
                    </a:p>
                  </a:txBody>
                  <a:tcPr marL="68580" marR="68580" marT="34290" marB="34290">
                    <a:solidFill>
                      <a:schemeClr val="accent6">
                        <a:lumMod val="40000"/>
                        <a:lumOff val="60000"/>
                      </a:schemeClr>
                    </a:solidFill>
                  </a:tcPr>
                </a:tc>
                <a:tc>
                  <a:txBody>
                    <a:bodyPr/>
                    <a:lstStyle/>
                    <a:p>
                      <a:r>
                        <a:rPr lang="en-US" sz="1600" b="0" baseline="0" dirty="0">
                          <a:solidFill>
                            <a:schemeClr val="tx1"/>
                          </a:solidFill>
                        </a:rPr>
                        <a:t>More poverty and inequality and less FSN</a:t>
                      </a:r>
                      <a:endParaRPr lang="en-GB" sz="1600" b="0" dirty="0">
                        <a:solidFill>
                          <a:schemeClr val="tx1"/>
                        </a:solidFill>
                      </a:endParaRPr>
                    </a:p>
                  </a:txBody>
                  <a:tcPr marL="68580" marR="68580" marT="34290" marB="34290">
                    <a:solidFill>
                      <a:srgbClr val="FF6699"/>
                    </a:solidFill>
                  </a:tcPr>
                </a:tc>
                <a:extLst>
                  <a:ext uri="{0D108BD9-81ED-4DB2-BD59-A6C34878D82A}">
                    <a16:rowId xmlns:a16="http://schemas.microsoft.com/office/drawing/2014/main" val="10007"/>
                  </a:ext>
                </a:extLst>
              </a:tr>
            </a:tbl>
          </a:graphicData>
        </a:graphic>
      </p:graphicFrame>
      <p:sp>
        <p:nvSpPr>
          <p:cNvPr id="4" name="TextBox 3"/>
          <p:cNvSpPr txBox="1"/>
          <p:nvPr/>
        </p:nvSpPr>
        <p:spPr>
          <a:xfrm>
            <a:off x="1706883" y="6607145"/>
            <a:ext cx="6627071"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Source: FAO, 2018. The future of food and agriculture – Alternative pathways to 2050.  Rome.</a:t>
            </a:r>
            <a:endPar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67215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747407" y="1684022"/>
            <a:ext cx="7146873" cy="4130625"/>
          </a:xfrm>
          <a:prstGeom prst="rect">
            <a:avLst/>
          </a:prstGeom>
        </p:spPr>
      </p:pic>
      <p:sp>
        <p:nvSpPr>
          <p:cNvPr id="4" name="TextBox 3"/>
          <p:cNvSpPr txBox="1"/>
          <p:nvPr/>
        </p:nvSpPr>
        <p:spPr>
          <a:xfrm>
            <a:off x="1954827" y="5911076"/>
            <a:ext cx="7309309"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Source: 	FAO, 2018. The future of food and agriculture – Alternative pathways to 2050.  Rome.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	FAO, IFAD,UNICEF, WFP, WHO 2018. The State of Food Security in the World, 2018. Rome </a:t>
            </a:r>
            <a:endPar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867453C7-3244-49D6-8D0B-09A656F685D1}"/>
              </a:ext>
            </a:extLst>
          </p:cNvPr>
          <p:cNvSpPr>
            <a:spLocks noGrp="1"/>
          </p:cNvSpPr>
          <p:nvPr>
            <p:ph type="title"/>
          </p:nvPr>
        </p:nvSpPr>
        <p:spPr>
          <a:xfrm>
            <a:off x="2567294" y="571503"/>
            <a:ext cx="7481731" cy="1112519"/>
          </a:xfrm>
        </p:spPr>
        <p:txBody>
          <a:bodyPr>
            <a:noAutofit/>
          </a:bodyPr>
          <a:lstStyle/>
          <a:p>
            <a:r>
              <a:rPr lang="en-US" sz="3600" dirty="0">
                <a:solidFill>
                  <a:schemeClr val="accent2">
                    <a:lumMod val="75000"/>
                  </a:schemeClr>
                </a:solidFill>
              </a:rPr>
              <a:t>Where are we going?  The no of Undernourished so far compared to 2050</a:t>
            </a:r>
            <a:endParaRPr lang="en-GB" sz="3600" dirty="0">
              <a:solidFill>
                <a:schemeClr val="accent2">
                  <a:lumMod val="75000"/>
                </a:schemeClr>
              </a:solidFill>
            </a:endParaRPr>
          </a:p>
        </p:txBody>
      </p:sp>
      <p:sp>
        <p:nvSpPr>
          <p:cNvPr id="8" name="TextBox 7">
            <a:extLst>
              <a:ext uri="{FF2B5EF4-FFF2-40B4-BE49-F238E27FC236}">
                <a16:creationId xmlns:a16="http://schemas.microsoft.com/office/drawing/2014/main" id="{57C2393A-DFEE-4F95-BE2B-CC4A93113259}"/>
              </a:ext>
            </a:extLst>
          </p:cNvPr>
          <p:cNvSpPr txBox="1"/>
          <p:nvPr/>
        </p:nvSpPr>
        <p:spPr>
          <a:xfrm>
            <a:off x="1594338" y="2560322"/>
            <a:ext cx="149117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Million of people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undernourished</a:t>
            </a:r>
          </a:p>
        </p:txBody>
      </p:sp>
    </p:spTree>
    <p:extLst>
      <p:ext uri="{BB962C8B-B14F-4D97-AF65-F5344CB8AC3E}">
        <p14:creationId xmlns:p14="http://schemas.microsoft.com/office/powerpoint/2010/main" val="4194751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Gross agricultural output</a:t>
            </a:r>
          </a:p>
        </p:txBody>
      </p:sp>
      <p:pic>
        <p:nvPicPr>
          <p:cNvPr id="7" name="Content Placeholder 6"/>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9112250" y="2306638"/>
            <a:ext cx="3079750" cy="1717675"/>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4332" y="1943964"/>
            <a:ext cx="8471916" cy="4069912"/>
          </a:xfrm>
          <a:prstGeom prst="rect">
            <a:avLst/>
          </a:prstGeom>
        </p:spPr>
      </p:pic>
      <p:sp>
        <p:nvSpPr>
          <p:cNvPr id="3" name="TextBox 2">
            <a:extLst>
              <a:ext uri="{FF2B5EF4-FFF2-40B4-BE49-F238E27FC236}">
                <a16:creationId xmlns:a16="http://schemas.microsoft.com/office/drawing/2014/main" id="{7E1E50A1-B0F1-4A69-82B2-881AE5EE2A97}"/>
              </a:ext>
            </a:extLst>
          </p:cNvPr>
          <p:cNvSpPr txBox="1"/>
          <p:nvPr/>
        </p:nvSpPr>
        <p:spPr>
          <a:xfrm flipH="1">
            <a:off x="9491345" y="2306377"/>
            <a:ext cx="7139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+50%</a:t>
            </a:r>
          </a:p>
        </p:txBody>
      </p:sp>
      <p:sp>
        <p:nvSpPr>
          <p:cNvPr id="6" name="TextBox 5">
            <a:extLst>
              <a:ext uri="{FF2B5EF4-FFF2-40B4-BE49-F238E27FC236}">
                <a16:creationId xmlns:a16="http://schemas.microsoft.com/office/drawing/2014/main" id="{EBD361CF-E1B7-4C51-B1DC-94ED22EFD81F}"/>
              </a:ext>
            </a:extLst>
          </p:cNvPr>
          <p:cNvSpPr txBox="1"/>
          <p:nvPr/>
        </p:nvSpPr>
        <p:spPr>
          <a:xfrm flipH="1">
            <a:off x="8205098" y="2135223"/>
            <a:ext cx="7139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+54%</a:t>
            </a:r>
          </a:p>
        </p:txBody>
      </p:sp>
      <p:sp>
        <p:nvSpPr>
          <p:cNvPr id="8" name="TextBox 7">
            <a:extLst>
              <a:ext uri="{FF2B5EF4-FFF2-40B4-BE49-F238E27FC236}">
                <a16:creationId xmlns:a16="http://schemas.microsoft.com/office/drawing/2014/main" id="{E818590F-4D09-4E2A-B2E0-6050284027A7}"/>
              </a:ext>
            </a:extLst>
          </p:cNvPr>
          <p:cNvSpPr txBox="1"/>
          <p:nvPr/>
        </p:nvSpPr>
        <p:spPr>
          <a:xfrm flipH="1">
            <a:off x="8641835" y="2983698"/>
            <a:ext cx="7139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+40%</a:t>
            </a:r>
          </a:p>
        </p:txBody>
      </p:sp>
    </p:spTree>
    <p:extLst>
      <p:ext uri="{BB962C8B-B14F-4D97-AF65-F5344CB8AC3E}">
        <p14:creationId xmlns:p14="http://schemas.microsoft.com/office/powerpoint/2010/main" val="101074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a:t>wri.org/</a:t>
            </a:r>
            <a:r>
              <a:rPr lang="en-US" dirty="0" err="1"/>
              <a:t>sustfoodfuture</a:t>
            </a:r>
            <a:r>
              <a:rPr lang="en-US" dirty="0"/>
              <a:t> | World Resources Report: Creating a Sustainable Food Future</a:t>
            </a:r>
          </a:p>
          <a:p>
            <a:endParaRPr lang="en-US" dirty="0"/>
          </a:p>
        </p:txBody>
      </p:sp>
      <p:cxnSp>
        <p:nvCxnSpPr>
          <p:cNvPr id="15" name="Straight Connector 14">
            <a:extLst>
              <a:ext uri="{FF2B5EF4-FFF2-40B4-BE49-F238E27FC236}">
                <a16:creationId xmlns:a16="http://schemas.microsoft.com/office/drawing/2014/main" id="{F0C12418-EAAB-4F04-BE8F-F330A118ED7E}"/>
              </a:ext>
            </a:extLst>
          </p:cNvPr>
          <p:cNvCxnSpPr/>
          <p:nvPr/>
        </p:nvCxnSpPr>
        <p:spPr>
          <a:xfrm>
            <a:off x="1964598" y="5553846"/>
            <a:ext cx="831950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30A607C7-4C02-4DAA-A1A3-55B19C1F516F}"/>
              </a:ext>
            </a:extLst>
          </p:cNvPr>
          <p:cNvPicPr>
            <a:picLocks noChangeAspect="1"/>
          </p:cNvPicPr>
          <p:nvPr/>
        </p:nvPicPr>
        <p:blipFill rotWithShape="1">
          <a:blip r:embed="rId3"/>
          <a:srcRect b="8689"/>
          <a:stretch/>
        </p:blipFill>
        <p:spPr>
          <a:xfrm>
            <a:off x="3541940" y="966026"/>
            <a:ext cx="5319925" cy="4587820"/>
          </a:xfrm>
          <a:prstGeom prst="rect">
            <a:avLst/>
          </a:prstGeom>
        </p:spPr>
      </p:pic>
    </p:spTree>
    <p:extLst>
      <p:ext uri="{BB962C8B-B14F-4D97-AF65-F5344CB8AC3E}">
        <p14:creationId xmlns:p14="http://schemas.microsoft.com/office/powerpoint/2010/main" val="31608146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77BCC1-37FD-471A-9D3A-07C4C8971533}"/>
              </a:ext>
            </a:extLst>
          </p:cNvPr>
          <p:cNvPicPr>
            <a:picLocks noChangeAspect="1"/>
          </p:cNvPicPr>
          <p:nvPr/>
        </p:nvPicPr>
        <p:blipFill>
          <a:blip r:embed="rId2"/>
          <a:stretch>
            <a:fillRect/>
          </a:stretch>
        </p:blipFill>
        <p:spPr>
          <a:xfrm>
            <a:off x="1735016" y="661182"/>
            <a:ext cx="8849006" cy="5359790"/>
          </a:xfrm>
          <a:prstGeom prst="rect">
            <a:avLst/>
          </a:prstGeom>
        </p:spPr>
      </p:pic>
      <p:sp>
        <p:nvSpPr>
          <p:cNvPr id="3" name="TextBox 2">
            <a:extLst>
              <a:ext uri="{FF2B5EF4-FFF2-40B4-BE49-F238E27FC236}">
                <a16:creationId xmlns:a16="http://schemas.microsoft.com/office/drawing/2014/main" id="{E688605B-9218-4388-AD30-EA8E27E77117}"/>
              </a:ext>
            </a:extLst>
          </p:cNvPr>
          <p:cNvSpPr txBox="1"/>
          <p:nvPr/>
        </p:nvSpPr>
        <p:spPr>
          <a:xfrm>
            <a:off x="2164080" y="5978774"/>
            <a:ext cx="832807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Source: C. Bene et al. 2018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World Development https://doi.org/10.1016/j.worlddev.2018.08.011</a:t>
            </a:r>
          </a:p>
        </p:txBody>
      </p:sp>
    </p:spTree>
    <p:extLst>
      <p:ext uri="{BB962C8B-B14F-4D97-AF65-F5344CB8AC3E}">
        <p14:creationId xmlns:p14="http://schemas.microsoft.com/office/powerpoint/2010/main" val="17334304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754170" y="5674178"/>
            <a:ext cx="8694629" cy="197304"/>
          </a:xfrm>
          <a:prstGeom prst="rect">
            <a:avLst/>
          </a:prstGeom>
          <a:solidFill>
            <a:srgbClr val="EF7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1754169" y="1773722"/>
            <a:ext cx="8694629" cy="675000"/>
          </a:xfrm>
          <a:prstGeom prst="rect">
            <a:avLst/>
          </a:prstGeom>
          <a:solidFill>
            <a:srgbClr val="EF7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p:cNvSpPr/>
          <p:nvPr/>
        </p:nvSpPr>
        <p:spPr>
          <a:xfrm>
            <a:off x="10009703" y="5719052"/>
            <a:ext cx="390107"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30000" noProof="0" dirty="0">
                <a:ln>
                  <a:noFill/>
                </a:ln>
                <a:solidFill>
                  <a:prstClr val="white"/>
                </a:solidFill>
                <a:effectLst/>
                <a:uLnTx/>
                <a:uFillTx/>
                <a:latin typeface="Futura Std Condensed" panose="020B0506020204030204" pitchFamily="34" charset="0"/>
                <a:ea typeface="Futura Std Bold Condensed" charset="0"/>
                <a:cs typeface="Futura Std Bold Condensed" charset="0"/>
              </a:rPr>
              <a:t>2 / 11</a:t>
            </a:r>
          </a:p>
        </p:txBody>
      </p:sp>
      <p:sp>
        <p:nvSpPr>
          <p:cNvPr id="8" name="Title 1"/>
          <p:cNvSpPr txBox="1">
            <a:spLocks/>
          </p:cNvSpPr>
          <p:nvPr/>
        </p:nvSpPr>
        <p:spPr>
          <a:xfrm>
            <a:off x="2861985" y="1773722"/>
            <a:ext cx="6524625" cy="633714"/>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“Hunger” (chronic undernourishment) is still on the rise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The most recent evidence points to a further increase. </a:t>
            </a:r>
            <a:br>
              <a:rPr kumimoji="0" lang="en-US" sz="1500" b="0" i="1"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br>
            <a:r>
              <a:rPr kumimoji="0" lang="en-US" sz="1500" b="1" i="1"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821 million people </a:t>
            </a:r>
            <a:r>
              <a:rPr kumimoji="0" lang="en-US" sz="1500" b="0" i="1"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are estimated to be undernourished in 2017</a:t>
            </a:r>
          </a:p>
        </p:txBody>
      </p:sp>
      <p:graphicFrame>
        <p:nvGraphicFramePr>
          <p:cNvPr id="7" name="Grafico 1">
            <a:extLst>
              <a:ext uri="{FF2B5EF4-FFF2-40B4-BE49-F238E27FC236}">
                <a16:creationId xmlns:a16="http://schemas.microsoft.com/office/drawing/2014/main" id="{7E4463D0-B933-43AB-B4D3-D27B31C139F8}"/>
              </a:ext>
            </a:extLst>
          </p:cNvPr>
          <p:cNvGraphicFramePr>
            <a:graphicFrameLocks/>
          </p:cNvGraphicFramePr>
          <p:nvPr>
            <p:extLst/>
          </p:nvPr>
        </p:nvGraphicFramePr>
        <p:xfrm>
          <a:off x="3084954" y="2583251"/>
          <a:ext cx="6033052" cy="29564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6360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4">
            <a:extLst>
              <a:ext uri="{FF2B5EF4-FFF2-40B4-BE49-F238E27FC236}">
                <a16:creationId xmlns:a16="http://schemas.microsoft.com/office/drawing/2014/main" id="{EF21757F-55D7-EC48-BEBC-3EE44EE66F7A}"/>
              </a:ext>
            </a:extLst>
          </p:cNvPr>
          <p:cNvSpPr/>
          <p:nvPr/>
        </p:nvSpPr>
        <p:spPr>
          <a:xfrm>
            <a:off x="1754170" y="5674178"/>
            <a:ext cx="8694629" cy="197304"/>
          </a:xfrm>
          <a:prstGeom prst="rect">
            <a:avLst/>
          </a:prstGeom>
          <a:solidFill>
            <a:srgbClr val="EF7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AFCEAE2-8A48-E14D-BE8E-BDA1C88E7BCD}"/>
              </a:ext>
            </a:extLst>
          </p:cNvPr>
          <p:cNvSpPr/>
          <p:nvPr/>
        </p:nvSpPr>
        <p:spPr>
          <a:xfrm>
            <a:off x="1754169" y="1773722"/>
            <a:ext cx="8694629" cy="675000"/>
          </a:xfrm>
          <a:prstGeom prst="rect">
            <a:avLst/>
          </a:prstGeom>
          <a:solidFill>
            <a:srgbClr val="EF7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itle 1"/>
          <p:cNvSpPr txBox="1">
            <a:spLocks/>
          </p:cNvSpPr>
          <p:nvPr/>
        </p:nvSpPr>
        <p:spPr>
          <a:xfrm>
            <a:off x="2107472" y="1766528"/>
            <a:ext cx="7852836" cy="675000"/>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Chronic child malnutrition (stunting) continues to fall and more infants are being exclusively breastfed in their first 6 months of life</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500" b="0" i="1"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However, rates of adult obesity and anaemia in women of reproductive age are increasing</a:t>
            </a:r>
          </a:p>
        </p:txBody>
      </p:sp>
      <p:sp>
        <p:nvSpPr>
          <p:cNvPr id="10" name="Rectangle 9">
            <a:extLst>
              <a:ext uri="{FF2B5EF4-FFF2-40B4-BE49-F238E27FC236}">
                <a16:creationId xmlns:a16="http://schemas.microsoft.com/office/drawing/2014/main" id="{E62F01A9-F67B-9240-BAB8-5C02F5D42233}"/>
              </a:ext>
            </a:extLst>
          </p:cNvPr>
          <p:cNvSpPr/>
          <p:nvPr/>
        </p:nvSpPr>
        <p:spPr>
          <a:xfrm>
            <a:off x="10009703" y="5719052"/>
            <a:ext cx="390107"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30000" noProof="0" dirty="0">
                <a:ln>
                  <a:noFill/>
                </a:ln>
                <a:solidFill>
                  <a:prstClr val="white"/>
                </a:solidFill>
                <a:effectLst/>
                <a:uLnTx/>
                <a:uFillTx/>
                <a:latin typeface="Futura Std Condensed" panose="020B0506020204030204" pitchFamily="34" charset="0"/>
                <a:ea typeface="Futura Std Bold Condensed" charset="0"/>
                <a:cs typeface="Futura Std Bold Condensed" charset="0"/>
              </a:rPr>
              <a:t>3 / 11</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656" y="2606541"/>
            <a:ext cx="6828695" cy="2927075"/>
          </a:xfrm>
          <a:prstGeom prst="rect">
            <a:avLst/>
          </a:prstGeom>
        </p:spPr>
      </p:pic>
    </p:spTree>
    <p:extLst>
      <p:ext uri="{BB962C8B-B14F-4D97-AF65-F5344CB8AC3E}">
        <p14:creationId xmlns:p14="http://schemas.microsoft.com/office/powerpoint/2010/main" val="3746445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2335186" y="1658784"/>
            <a:ext cx="28463" cy="424092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2335183" y="5881404"/>
            <a:ext cx="6394594"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448346" y="5998703"/>
            <a:ext cx="55015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1990</a:t>
            </a:r>
          </a:p>
        </p:txBody>
      </p:sp>
      <p:sp>
        <p:nvSpPr>
          <p:cNvPr id="7" name="TextBox 6"/>
          <p:cNvSpPr txBox="1"/>
          <p:nvPr/>
        </p:nvSpPr>
        <p:spPr>
          <a:xfrm>
            <a:off x="8016979" y="5995526"/>
            <a:ext cx="55015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2015</a:t>
            </a:r>
          </a:p>
        </p:txBody>
      </p:sp>
      <p:sp>
        <p:nvSpPr>
          <p:cNvPr id="8" name="Arc 7"/>
          <p:cNvSpPr/>
          <p:nvPr/>
        </p:nvSpPr>
        <p:spPr>
          <a:xfrm>
            <a:off x="-3026506" y="2662286"/>
            <a:ext cx="11043482" cy="5934448"/>
          </a:xfrm>
          <a:prstGeom prst="arc">
            <a:avLst>
              <a:gd name="adj1" fmla="val 16200000"/>
              <a:gd name="adj2" fmla="val 2155905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8810670" y="5432824"/>
            <a:ext cx="65191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Calibri" panose="020F0502020204030204"/>
                <a:ea typeface="+mn-ea"/>
                <a:cs typeface="+mn-cs"/>
              </a:rPr>
              <a:t>Poverty</a:t>
            </a:r>
          </a:p>
        </p:txBody>
      </p:sp>
      <p:sp>
        <p:nvSpPr>
          <p:cNvPr id="10" name="Arc 9"/>
          <p:cNvSpPr/>
          <p:nvPr/>
        </p:nvSpPr>
        <p:spPr>
          <a:xfrm rot="21146974">
            <a:off x="-2468648" y="3076867"/>
            <a:ext cx="10920935" cy="5894919"/>
          </a:xfrm>
          <a:prstGeom prst="arc">
            <a:avLst>
              <a:gd name="adj1" fmla="val 16200000"/>
              <a:gd name="adj2" fmla="val 21563195"/>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0"/>
          <p:cNvSpPr txBox="1"/>
          <p:nvPr/>
        </p:nvSpPr>
        <p:spPr>
          <a:xfrm>
            <a:off x="8792236" y="4744639"/>
            <a:ext cx="7546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Mortality</a:t>
            </a:r>
          </a:p>
        </p:txBody>
      </p:sp>
      <p:sp>
        <p:nvSpPr>
          <p:cNvPr id="12" name="Arc 11"/>
          <p:cNvSpPr/>
          <p:nvPr/>
        </p:nvSpPr>
        <p:spPr>
          <a:xfrm>
            <a:off x="-2974181" y="2453797"/>
            <a:ext cx="11043482" cy="5934448"/>
          </a:xfrm>
          <a:prstGeom prst="arc">
            <a:avLst>
              <a:gd name="adj1" fmla="val 16200000"/>
              <a:gd name="adj2" fmla="val 21559050"/>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8773056" y="4224518"/>
            <a:ext cx="70275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Illiteracy</a:t>
            </a:r>
          </a:p>
        </p:txBody>
      </p:sp>
      <p:sp>
        <p:nvSpPr>
          <p:cNvPr id="14" name="Freeform 13"/>
          <p:cNvSpPr/>
          <p:nvPr/>
        </p:nvSpPr>
        <p:spPr>
          <a:xfrm>
            <a:off x="2495238" y="2134811"/>
            <a:ext cx="6026765" cy="1836785"/>
          </a:xfrm>
          <a:custGeom>
            <a:avLst/>
            <a:gdLst>
              <a:gd name="connsiteX0" fmla="*/ 0 w 15148882"/>
              <a:gd name="connsiteY0" fmla="*/ 5253121 h 6859460"/>
              <a:gd name="connsiteX1" fmla="*/ 8046720 w 15148882"/>
              <a:gd name="connsiteY1" fmla="*/ 6594241 h 6859460"/>
              <a:gd name="connsiteX2" fmla="*/ 14447520 w 15148882"/>
              <a:gd name="connsiteY2" fmla="*/ 620161 h 6859460"/>
              <a:gd name="connsiteX3" fmla="*/ 15057120 w 15148882"/>
              <a:gd name="connsiteY3" fmla="*/ 132481 h 6859460"/>
              <a:gd name="connsiteX4" fmla="*/ 15118080 w 15148882"/>
              <a:gd name="connsiteY4" fmla="*/ 132481 h 685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8882" h="6859460">
                <a:moveTo>
                  <a:pt x="0" y="5253121"/>
                </a:moveTo>
                <a:cubicBezTo>
                  <a:pt x="2819400" y="6309761"/>
                  <a:pt x="5638800" y="7366401"/>
                  <a:pt x="8046720" y="6594241"/>
                </a:cubicBezTo>
                <a:cubicBezTo>
                  <a:pt x="10454640" y="5822081"/>
                  <a:pt x="13279120" y="1697121"/>
                  <a:pt x="14447520" y="620161"/>
                </a:cubicBezTo>
                <a:cubicBezTo>
                  <a:pt x="15615920" y="-456799"/>
                  <a:pt x="14945360" y="213761"/>
                  <a:pt x="15057120" y="132481"/>
                </a:cubicBezTo>
                <a:cubicBezTo>
                  <a:pt x="15168880" y="51201"/>
                  <a:pt x="15143480" y="91841"/>
                  <a:pt x="15118080" y="132481"/>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8"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15" name="TextBox 14"/>
          <p:cNvSpPr txBox="1"/>
          <p:nvPr/>
        </p:nvSpPr>
        <p:spPr>
          <a:xfrm>
            <a:off x="8758243" y="1918068"/>
            <a:ext cx="96372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Malnutrition</a:t>
            </a:r>
          </a:p>
        </p:txBody>
      </p:sp>
      <p:sp>
        <p:nvSpPr>
          <p:cNvPr id="16" name="Arc 15"/>
          <p:cNvSpPr/>
          <p:nvPr/>
        </p:nvSpPr>
        <p:spPr>
          <a:xfrm>
            <a:off x="-3026506" y="2546229"/>
            <a:ext cx="11043482" cy="5934448"/>
          </a:xfrm>
          <a:prstGeom prst="arc">
            <a:avLst>
              <a:gd name="adj1" fmla="val 16200000"/>
              <a:gd name="adj2" fmla="val 21559050"/>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p:cNvSpPr txBox="1"/>
          <p:nvPr/>
        </p:nvSpPr>
        <p:spPr>
          <a:xfrm>
            <a:off x="8758243" y="2863651"/>
            <a:ext cx="195053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Communicable diseases</a:t>
            </a:r>
          </a:p>
        </p:txBody>
      </p:sp>
      <p:sp>
        <p:nvSpPr>
          <p:cNvPr id="18" name="TextBox 17"/>
          <p:cNvSpPr txBox="1"/>
          <p:nvPr/>
        </p:nvSpPr>
        <p:spPr>
          <a:xfrm>
            <a:off x="8737217" y="3727316"/>
            <a:ext cx="106394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Famine</a:t>
            </a:r>
            <a:r>
              <a:rPr kumimoji="0" lang="en-US" sz="448"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deaths</a:t>
            </a:r>
          </a:p>
        </p:txBody>
      </p:sp>
      <p:sp>
        <p:nvSpPr>
          <p:cNvPr id="19" name="Arc 18"/>
          <p:cNvSpPr/>
          <p:nvPr/>
        </p:nvSpPr>
        <p:spPr>
          <a:xfrm rot="21094817">
            <a:off x="-2595499" y="2673847"/>
            <a:ext cx="11056218" cy="6700959"/>
          </a:xfrm>
          <a:prstGeom prst="arc">
            <a:avLst>
              <a:gd name="adj1" fmla="val 16200000"/>
              <a:gd name="adj2" fmla="val 21559050"/>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TextBox 19"/>
          <p:cNvSpPr txBox="1"/>
          <p:nvPr/>
        </p:nvSpPr>
        <p:spPr>
          <a:xfrm>
            <a:off x="2464189" y="1120901"/>
            <a:ext cx="8089350" cy="5521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988"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Many improvements in human well-being</a:t>
            </a:r>
          </a:p>
        </p:txBody>
      </p:sp>
    </p:spTree>
    <p:extLst>
      <p:ext uri="{BB962C8B-B14F-4D97-AF65-F5344CB8AC3E}">
        <p14:creationId xmlns:p14="http://schemas.microsoft.com/office/powerpoint/2010/main" val="289709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10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10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4" grpId="0" animBg="1"/>
      <p:bldP spid="15" grpId="0"/>
      <p:bldP spid="16" grpId="0" animBg="1"/>
      <p:bldP spid="17" grpId="0"/>
      <p:bldP spid="18" grpId="0"/>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AAA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504" y="475137"/>
            <a:ext cx="11387409" cy="5015615"/>
          </a:xfrm>
        </p:spPr>
        <p:txBody>
          <a:bodyPr>
            <a:normAutofit/>
          </a:bodyPr>
          <a:lstStyle/>
          <a:p>
            <a:pPr marL="0" indent="0">
              <a:buNone/>
            </a:pPr>
            <a:r>
              <a:rPr lang="en-US" sz="5400" b="1" dirty="0" smtClean="0">
                <a:solidFill>
                  <a:schemeClr val="bg1"/>
                </a:solidFill>
                <a:latin typeface="Proxima Nova" panose="02000506030000020004" pitchFamily="50" charset="0"/>
              </a:rPr>
              <a:t>Ermias Kebreab</a:t>
            </a:r>
          </a:p>
          <a:p>
            <a:pPr marL="0" indent="0">
              <a:buNone/>
            </a:pPr>
            <a:r>
              <a:rPr lang="en-US" sz="3200" dirty="0" smtClean="0">
                <a:solidFill>
                  <a:schemeClr val="bg1"/>
                </a:solidFill>
                <a:latin typeface="Proxima Nova" panose="02000506030000020004" pitchFamily="50" charset="0"/>
              </a:rPr>
              <a:t>Associate Dean of Global Engagement and Director of the World Food Center</a:t>
            </a:r>
          </a:p>
          <a:p>
            <a:pPr marL="0" indent="0">
              <a:buNone/>
            </a:pPr>
            <a:r>
              <a:rPr lang="en-US" sz="3200" dirty="0" smtClean="0">
                <a:solidFill>
                  <a:schemeClr val="bg1"/>
                </a:solidFill>
                <a:latin typeface="Proxima Nova" panose="02000506030000020004" pitchFamily="50" charset="0"/>
              </a:rPr>
              <a:t>College of Agricultural and Environmental Sciences, UC Davis</a:t>
            </a:r>
          </a:p>
          <a:p>
            <a:pPr marL="0" indent="0">
              <a:buNone/>
            </a:pPr>
            <a:endParaRPr lang="en-US" sz="3200" dirty="0">
              <a:solidFill>
                <a:schemeClr val="bg1"/>
              </a:solidFill>
              <a:latin typeface="Proxima Nova" panose="02000506030000020004" pitchFamily="50" charset="0"/>
            </a:endParaRPr>
          </a:p>
          <a:p>
            <a:pPr marL="0" indent="0">
              <a:buNone/>
            </a:pPr>
            <a:r>
              <a:rPr lang="en-US" sz="5400" b="1" dirty="0" smtClean="0">
                <a:solidFill>
                  <a:schemeClr val="bg1"/>
                </a:solidFill>
                <a:latin typeface="Proxima Nova" panose="02000506030000020004" pitchFamily="50" charset="0"/>
              </a:rPr>
              <a:t>Christine Stewart</a:t>
            </a:r>
          </a:p>
          <a:p>
            <a:pPr marL="0" indent="0">
              <a:buNone/>
            </a:pPr>
            <a:r>
              <a:rPr lang="en-US" sz="3200" dirty="0" smtClean="0">
                <a:solidFill>
                  <a:schemeClr val="bg1"/>
                </a:solidFill>
                <a:latin typeface="Proxima Nova" panose="02000506030000020004" pitchFamily="50" charset="0"/>
              </a:rPr>
              <a:t>Interim Director of the Program in International and Community Nutrition, UC Davis</a:t>
            </a:r>
            <a:endParaRPr lang="en-US" sz="3200" dirty="0">
              <a:solidFill>
                <a:schemeClr val="bg1"/>
              </a:solidFill>
              <a:latin typeface="Proxima Nova" panose="02000506030000020004" pitchFamily="50" charset="0"/>
            </a:endParaRPr>
          </a:p>
        </p:txBody>
      </p:sp>
      <p:sp>
        <p:nvSpPr>
          <p:cNvPr id="4" name="Rectangle 3"/>
          <p:cNvSpPr/>
          <p:nvPr/>
        </p:nvSpPr>
        <p:spPr>
          <a:xfrm>
            <a:off x="-132202" y="5985298"/>
            <a:ext cx="12691431" cy="977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77188" y="5985299"/>
            <a:ext cx="6443950" cy="830997"/>
          </a:xfrm>
          <a:prstGeom prst="rect">
            <a:avLst/>
          </a:prstGeom>
          <a:noFill/>
        </p:spPr>
        <p:txBody>
          <a:bodyPr wrap="square" rtlCol="0">
            <a:spAutoFit/>
          </a:bodyPr>
          <a:lstStyle/>
          <a:p>
            <a:r>
              <a:rPr lang="en-US" sz="2400" dirty="0" smtClean="0">
                <a:solidFill>
                  <a:schemeClr val="bg2">
                    <a:lumMod val="50000"/>
                  </a:schemeClr>
                </a:solidFill>
                <a:latin typeface="Proxima Nova" panose="02000506030000020004" pitchFamily="50" charset="0"/>
              </a:rPr>
              <a:t>Aligning the Food System</a:t>
            </a:r>
          </a:p>
          <a:p>
            <a:r>
              <a:rPr lang="en-US" sz="2400" i="1" dirty="0">
                <a:solidFill>
                  <a:schemeClr val="bg2">
                    <a:lumMod val="50000"/>
                  </a:schemeClr>
                </a:solidFill>
                <a:latin typeface="Proxima Nova" panose="02000506030000020004" pitchFamily="50" charset="0"/>
              </a:rPr>
              <a:t>f</a:t>
            </a:r>
            <a:r>
              <a:rPr lang="en-US" sz="2400" i="1" dirty="0" smtClean="0">
                <a:solidFill>
                  <a:schemeClr val="bg2">
                    <a:lumMod val="50000"/>
                  </a:schemeClr>
                </a:solidFill>
                <a:latin typeface="Proxima Nova" panose="02000506030000020004" pitchFamily="50" charset="0"/>
              </a:rPr>
              <a:t>or Improved Nutrition in Animal Source Foods</a:t>
            </a:r>
            <a:endParaRPr lang="en-US" sz="2400" i="1" dirty="0">
              <a:solidFill>
                <a:schemeClr val="bg2">
                  <a:lumMod val="50000"/>
                </a:schemeClr>
              </a:solidFill>
              <a:latin typeface="Proxima Nova" panose="02000506030000020004" pitchFamily="50" charset="0"/>
            </a:endParaRPr>
          </a:p>
        </p:txBody>
      </p:sp>
      <p:sp>
        <p:nvSpPr>
          <p:cNvPr id="9" name="TextBox 8"/>
          <p:cNvSpPr txBox="1"/>
          <p:nvPr/>
        </p:nvSpPr>
        <p:spPr>
          <a:xfrm>
            <a:off x="6543101" y="5985298"/>
            <a:ext cx="5355116" cy="830997"/>
          </a:xfrm>
          <a:prstGeom prst="rect">
            <a:avLst/>
          </a:prstGeom>
          <a:noFill/>
        </p:spPr>
        <p:txBody>
          <a:bodyPr wrap="square" rtlCol="0">
            <a:spAutoFit/>
          </a:bodyPr>
          <a:lstStyle/>
          <a:p>
            <a:pPr algn="r"/>
            <a:r>
              <a:rPr lang="en-US" sz="2400" dirty="0" smtClean="0">
                <a:solidFill>
                  <a:schemeClr val="bg2">
                    <a:lumMod val="50000"/>
                  </a:schemeClr>
                </a:solidFill>
                <a:latin typeface="Proxima Nova" panose="02000506030000020004" pitchFamily="50" charset="0"/>
              </a:rPr>
              <a:t>May 14-15, 2019</a:t>
            </a:r>
          </a:p>
          <a:p>
            <a:pPr algn="r"/>
            <a:r>
              <a:rPr lang="en-US" sz="2400" dirty="0" smtClean="0">
                <a:solidFill>
                  <a:schemeClr val="bg2">
                    <a:lumMod val="50000"/>
                  </a:schemeClr>
                </a:solidFill>
                <a:latin typeface="Proxima Nova" panose="02000506030000020004" pitchFamily="50" charset="0"/>
              </a:rPr>
              <a:t>UC Davis</a:t>
            </a:r>
          </a:p>
        </p:txBody>
      </p:sp>
    </p:spTree>
    <p:extLst>
      <p:ext uri="{BB962C8B-B14F-4D97-AF65-F5344CB8AC3E}">
        <p14:creationId xmlns:p14="http://schemas.microsoft.com/office/powerpoint/2010/main" val="39546616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a:extLst>
              <a:ext uri="{FF2B5EF4-FFF2-40B4-BE49-F238E27FC236}">
                <a16:creationId xmlns:a16="http://schemas.microsoft.com/office/drawing/2014/main" id="{5324CF65-A366-43DE-AFC4-4BB5BA18A8F7}"/>
              </a:ext>
            </a:extLst>
          </p:cNvPr>
          <p:cNvSpPr>
            <a:spLocks noGrp="1"/>
          </p:cNvSpPr>
          <p:nvPr>
            <p:ph idx="1"/>
          </p:nvPr>
        </p:nvSpPr>
        <p:spPr>
          <a:xfrm>
            <a:off x="2187575" y="2492375"/>
            <a:ext cx="8229600" cy="2736850"/>
          </a:xfrm>
        </p:spPr>
        <p:txBody>
          <a:bodyPr/>
          <a:lstStyle/>
          <a:p>
            <a:pPr marL="0" indent="0">
              <a:buNone/>
            </a:pPr>
            <a:r>
              <a:rPr lang="en-US" altLang="en-US" sz="4800"/>
              <a:t>Food System is not delivering on the healthy diets needed for optimal health</a:t>
            </a:r>
            <a:endParaRPr lang="en-US" altLang="en-US"/>
          </a:p>
        </p:txBody>
      </p:sp>
    </p:spTree>
    <p:extLst>
      <p:ext uri="{BB962C8B-B14F-4D97-AF65-F5344CB8AC3E}">
        <p14:creationId xmlns:p14="http://schemas.microsoft.com/office/powerpoint/2010/main" val="1917260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07ED0-EC14-4644-9843-E0890D3CD6C7}"/>
              </a:ext>
            </a:extLst>
          </p:cNvPr>
          <p:cNvSpPr>
            <a:spLocks noGrp="1"/>
          </p:cNvSpPr>
          <p:nvPr>
            <p:ph type="title"/>
          </p:nvPr>
        </p:nvSpPr>
        <p:spPr>
          <a:xfrm>
            <a:off x="2945476" y="1198330"/>
            <a:ext cx="6824932" cy="800048"/>
          </a:xfrm>
        </p:spPr>
        <p:txBody>
          <a:bodyPr>
            <a:normAutofit fontScale="90000"/>
          </a:bodyPr>
          <a:lstStyle/>
          <a:p>
            <a:r>
              <a:rPr lang="en-US" sz="2025" dirty="0">
                <a:latin typeface="Calibri" panose="020F0502020204030204" pitchFamily="34" charset="0"/>
                <a:ea typeface="SimSun" panose="02010600030101010101" pitchFamily="2" charset="-122"/>
                <a:cs typeface="Times New Roman" panose="02020603050405020304" pitchFamily="18" charset="0"/>
              </a:rPr>
              <a:t>Trends in per capita sales volumes of non-alcoholic beverages, processed foods and ultra-processed foods by country income group, 2000–2015</a:t>
            </a:r>
            <a:r>
              <a:rPr lang="en-GB" sz="3000" dirty="0">
                <a:latin typeface="Calibri" panose="020F0502020204030204" pitchFamily="34" charset="0"/>
                <a:ea typeface="SimSun" panose="02010600030101010101" pitchFamily="2" charset="-122"/>
                <a:cs typeface="Times New Roman" panose="02020603050405020304" pitchFamily="18" charset="0"/>
              </a:rPr>
              <a:t/>
            </a:r>
            <a:br>
              <a:rPr lang="en-GB" sz="3000" dirty="0">
                <a:latin typeface="Calibri" panose="020F0502020204030204" pitchFamily="34" charset="0"/>
                <a:ea typeface="SimSun" panose="02010600030101010101" pitchFamily="2" charset="-122"/>
                <a:cs typeface="Times New Roman" panose="02020603050405020304" pitchFamily="18" charset="0"/>
              </a:rPr>
            </a:br>
            <a:endParaRPr lang="en-GB" dirty="0"/>
          </a:p>
        </p:txBody>
      </p:sp>
      <p:pic>
        <p:nvPicPr>
          <p:cNvPr id="5" name="Picture 4">
            <a:extLst>
              <a:ext uri="{FF2B5EF4-FFF2-40B4-BE49-F238E27FC236}">
                <a16:creationId xmlns:a16="http://schemas.microsoft.com/office/drawing/2014/main" id="{626C422C-3073-40CB-963D-236A0C935DE7}"/>
              </a:ext>
            </a:extLst>
          </p:cNvPr>
          <p:cNvPicPr/>
          <p:nvPr/>
        </p:nvPicPr>
        <p:blipFill rotWithShape="1">
          <a:blip r:embed="rId3"/>
          <a:srcRect l="23683" t="23829" r="22603" b="13417"/>
          <a:stretch/>
        </p:blipFill>
        <p:spPr bwMode="auto">
          <a:xfrm>
            <a:off x="3238503" y="2054590"/>
            <a:ext cx="6132851" cy="3412136"/>
          </a:xfrm>
          <a:prstGeom prst="rect">
            <a:avLst/>
          </a:prstGeom>
          <a:ln>
            <a:noFill/>
          </a:ln>
          <a:extLst>
            <a:ext uri="{53640926-AAD7-44D8-BBD7-CCE9431645EC}">
              <a14:shadowObscured xmlns:a14="http://schemas.microsoft.com/office/drawing/2010/main"/>
            </a:ext>
          </a:extLst>
        </p:spPr>
      </p:pic>
      <p:sp>
        <p:nvSpPr>
          <p:cNvPr id="4" name="TextBox 4">
            <a:extLst>
              <a:ext uri="{FF2B5EF4-FFF2-40B4-BE49-F238E27FC236}">
                <a16:creationId xmlns:a16="http://schemas.microsoft.com/office/drawing/2014/main" id="{7E6F03A5-876F-4787-95C7-03D6AEF9E37B}"/>
              </a:ext>
            </a:extLst>
          </p:cNvPr>
          <p:cNvSpPr txBox="1">
            <a:spLocks noChangeArrowheads="1"/>
          </p:cNvSpPr>
          <p:nvPr/>
        </p:nvSpPr>
        <p:spPr bwMode="auto">
          <a:xfrm>
            <a:off x="2609919" y="5466725"/>
            <a:ext cx="186627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Global panel 2016</a:t>
            </a:r>
          </a:p>
        </p:txBody>
      </p:sp>
    </p:spTree>
    <p:extLst>
      <p:ext uri="{BB962C8B-B14F-4D97-AF65-F5344CB8AC3E}">
        <p14:creationId xmlns:p14="http://schemas.microsoft.com/office/powerpoint/2010/main" val="240086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5F3C7-A4CE-D842-93D6-779BF58BB223}"/>
              </a:ext>
            </a:extLst>
          </p:cNvPr>
          <p:cNvSpPr>
            <a:spLocks noGrp="1"/>
          </p:cNvSpPr>
          <p:nvPr>
            <p:ph type="title"/>
          </p:nvPr>
        </p:nvSpPr>
        <p:spPr>
          <a:xfrm>
            <a:off x="2400232" y="982465"/>
            <a:ext cx="8180363" cy="994172"/>
          </a:xfrm>
        </p:spPr>
        <p:txBody>
          <a:bodyPr>
            <a:normAutofit fontScale="90000"/>
          </a:bodyPr>
          <a:lstStyle/>
          <a:p>
            <a:r>
              <a:rPr lang="en-US" dirty="0"/>
              <a:t>Big Contributor to the Disease Burden, is…Food!</a:t>
            </a:r>
          </a:p>
        </p:txBody>
      </p:sp>
      <p:sp>
        <p:nvSpPr>
          <p:cNvPr id="5" name="TextBox 4">
            <a:extLst>
              <a:ext uri="{FF2B5EF4-FFF2-40B4-BE49-F238E27FC236}">
                <a16:creationId xmlns:a16="http://schemas.microsoft.com/office/drawing/2014/main" id="{DEE1125F-2CC1-F943-B5F4-FBB7AE161A15}"/>
              </a:ext>
            </a:extLst>
          </p:cNvPr>
          <p:cNvSpPr txBox="1"/>
          <p:nvPr/>
        </p:nvSpPr>
        <p:spPr>
          <a:xfrm>
            <a:off x="1524001" y="6235528"/>
            <a:ext cx="90565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Source: GBD 2016 Risk Factors Collaborators (2017). Global, regional, and national comparative risk assessment of 84 </a:t>
            </a:r>
            <a:r>
              <a:rPr kumimoji="0" lang="en-US" sz="900" b="0" i="0" u="none" strike="noStrike" kern="1200" cap="none" spc="0" normalizeH="0" baseline="0" noProof="0" dirty="0" err="1">
                <a:ln>
                  <a:noFill/>
                </a:ln>
                <a:solidFill>
                  <a:prstClr val="black"/>
                </a:solidFill>
                <a:effectLst/>
                <a:uLnTx/>
                <a:uFillTx/>
                <a:latin typeface="Calibri" panose="020F0502020204030204"/>
                <a:ea typeface="+mn-ea"/>
                <a:cs typeface="+mn-cs"/>
              </a:rPr>
              <a:t>behavioural</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environmental and occupational, and metabolic risks or clusters of risks, 1990–2016: a systematic analysis for the Global Burden of Disease Study 2016. Lancet</a:t>
            </a:r>
          </a:p>
        </p:txBody>
      </p:sp>
      <p:pic>
        <p:nvPicPr>
          <p:cNvPr id="4" name="Picture 3">
            <a:extLst>
              <a:ext uri="{FF2B5EF4-FFF2-40B4-BE49-F238E27FC236}">
                <a16:creationId xmlns:a16="http://schemas.microsoft.com/office/drawing/2014/main" id="{6EBDC33B-6CB7-0B4C-A210-E519B59C6092}"/>
              </a:ext>
            </a:extLst>
          </p:cNvPr>
          <p:cNvPicPr>
            <a:picLocks noChangeAspect="1"/>
          </p:cNvPicPr>
          <p:nvPr/>
        </p:nvPicPr>
        <p:blipFill rotWithShape="1">
          <a:blip r:embed="rId3"/>
          <a:srcRect t="13853" b="71127"/>
          <a:stretch/>
        </p:blipFill>
        <p:spPr>
          <a:xfrm>
            <a:off x="1524003" y="5557678"/>
            <a:ext cx="5341327" cy="750434"/>
          </a:xfrm>
          <a:prstGeom prst="rect">
            <a:avLst/>
          </a:prstGeom>
        </p:spPr>
      </p:pic>
      <p:pic>
        <p:nvPicPr>
          <p:cNvPr id="6" name="Picture 5">
            <a:extLst>
              <a:ext uri="{FF2B5EF4-FFF2-40B4-BE49-F238E27FC236}">
                <a16:creationId xmlns:a16="http://schemas.microsoft.com/office/drawing/2014/main" id="{31291D57-8AEB-524A-909C-D4C4F07C014D}"/>
              </a:ext>
            </a:extLst>
          </p:cNvPr>
          <p:cNvPicPr>
            <a:picLocks noChangeAspect="1"/>
          </p:cNvPicPr>
          <p:nvPr/>
        </p:nvPicPr>
        <p:blipFill rotWithShape="1">
          <a:blip r:embed="rId4"/>
          <a:srcRect t="4644"/>
          <a:stretch/>
        </p:blipFill>
        <p:spPr>
          <a:xfrm>
            <a:off x="3456156" y="2170039"/>
            <a:ext cx="5057215" cy="3194237"/>
          </a:xfrm>
          <a:prstGeom prst="rect">
            <a:avLst/>
          </a:prstGeom>
        </p:spPr>
      </p:pic>
      <p:pic>
        <p:nvPicPr>
          <p:cNvPr id="7" name="Picture 6">
            <a:extLst>
              <a:ext uri="{FF2B5EF4-FFF2-40B4-BE49-F238E27FC236}">
                <a16:creationId xmlns:a16="http://schemas.microsoft.com/office/drawing/2014/main" id="{D70397F8-1788-1749-AA6C-E48A8AE0778C}"/>
              </a:ext>
            </a:extLst>
          </p:cNvPr>
          <p:cNvPicPr>
            <a:picLocks noChangeAspect="1"/>
          </p:cNvPicPr>
          <p:nvPr/>
        </p:nvPicPr>
        <p:blipFill>
          <a:blip r:embed="rId5"/>
          <a:stretch>
            <a:fillRect/>
          </a:stretch>
        </p:blipFill>
        <p:spPr>
          <a:xfrm>
            <a:off x="5288309" y="5296947"/>
            <a:ext cx="3212388" cy="369586"/>
          </a:xfrm>
          <a:prstGeom prst="rect">
            <a:avLst/>
          </a:prstGeom>
        </p:spPr>
      </p:pic>
      <p:sp>
        <p:nvSpPr>
          <p:cNvPr id="3" name="Oval 2">
            <a:extLst>
              <a:ext uri="{FF2B5EF4-FFF2-40B4-BE49-F238E27FC236}">
                <a16:creationId xmlns:a16="http://schemas.microsoft.com/office/drawing/2014/main" id="{718F8ACE-114E-3243-BA0F-7D384C71CDAB}"/>
              </a:ext>
            </a:extLst>
          </p:cNvPr>
          <p:cNvSpPr/>
          <p:nvPr/>
        </p:nvSpPr>
        <p:spPr>
          <a:xfrm>
            <a:off x="4596911" y="2391140"/>
            <a:ext cx="896816" cy="1846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38131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CB6FC-0C03-48B0-BD3D-0DFA967A06F5}"/>
              </a:ext>
            </a:extLst>
          </p:cNvPr>
          <p:cNvSpPr txBox="1">
            <a:spLocks/>
          </p:cNvSpPr>
          <p:nvPr/>
        </p:nvSpPr>
        <p:spPr>
          <a:xfrm>
            <a:off x="2400300" y="695410"/>
            <a:ext cx="7370108" cy="653894"/>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50" b="0" i="0" u="none" strike="noStrike" kern="1200" cap="none" spc="-120" normalizeH="0" baseline="0" noProof="0" dirty="0">
                <a:ln>
                  <a:noFill/>
                </a:ln>
                <a:solidFill>
                  <a:srgbClr val="5B9BD5"/>
                </a:solidFill>
                <a:effectLst/>
                <a:uLnTx/>
                <a:uFillTx/>
                <a:latin typeface="Calibri Light" panose="020F0302020204030204"/>
                <a:ea typeface="+mj-ea"/>
                <a:cs typeface="+mj-cs"/>
              </a:rPr>
              <a:t/>
            </a:r>
            <a:br>
              <a:rPr kumimoji="0" lang="en-GB" sz="1650" b="0" i="0" u="none" strike="noStrike" kern="1200" cap="none" spc="-120" normalizeH="0" baseline="0" noProof="0" dirty="0">
                <a:ln>
                  <a:noFill/>
                </a:ln>
                <a:solidFill>
                  <a:srgbClr val="5B9BD5"/>
                </a:solidFill>
                <a:effectLst/>
                <a:uLnTx/>
                <a:uFillTx/>
                <a:latin typeface="Calibri Light" panose="020F0302020204030204"/>
                <a:ea typeface="+mj-ea"/>
                <a:cs typeface="+mj-cs"/>
              </a:rPr>
            </a:br>
            <a:r>
              <a:rPr kumimoji="0" lang="en-GB" sz="9600" b="1" i="0" u="none" strike="noStrike" kern="1200" cap="none" spc="-120" normalizeH="0" baseline="0" noProof="0" dirty="0">
                <a:ln>
                  <a:noFill/>
                </a:ln>
                <a:solidFill>
                  <a:srgbClr val="5B9BD5"/>
                </a:solidFill>
                <a:effectLst/>
                <a:uLnTx/>
                <a:uFillTx/>
                <a:latin typeface="Calibri Light" panose="020F0302020204030204"/>
                <a:ea typeface="+mj-ea"/>
                <a:cs typeface="+mj-cs"/>
              </a:rPr>
              <a:t>Global prevalence of overweight (BMI ≥25) and obesity (BMI ≥30) (among adults aged 18 years and over, 1990-2016</a:t>
            </a:r>
            <a:r>
              <a:rPr kumimoji="0" lang="en-GB" sz="4800" b="0" i="0" u="none" strike="noStrike" kern="1200" cap="none" spc="-120" normalizeH="0" baseline="0" noProof="0" dirty="0">
                <a:ln>
                  <a:noFill/>
                </a:ln>
                <a:solidFill>
                  <a:srgbClr val="5B9BD5"/>
                </a:solidFill>
                <a:effectLst/>
                <a:uLnTx/>
                <a:uFillTx/>
                <a:latin typeface="Calibri Light" panose="020F0302020204030204"/>
                <a:ea typeface="+mj-ea"/>
                <a:cs typeface="+mj-cs"/>
              </a:rPr>
              <a:t/>
            </a:r>
            <a:br>
              <a:rPr kumimoji="0" lang="en-GB" sz="4800" b="0" i="0" u="none" strike="noStrike" kern="1200" cap="none" spc="-120" normalizeH="0" baseline="0" noProof="0" dirty="0">
                <a:ln>
                  <a:noFill/>
                </a:ln>
                <a:solidFill>
                  <a:srgbClr val="5B9BD5"/>
                </a:solidFill>
                <a:effectLst/>
                <a:uLnTx/>
                <a:uFillTx/>
                <a:latin typeface="Calibri Light" panose="020F0302020204030204"/>
                <a:ea typeface="+mj-ea"/>
                <a:cs typeface="+mj-cs"/>
              </a:rPr>
            </a:br>
            <a:endParaRPr kumimoji="0" lang="en-GB" sz="4800" b="0" i="0" u="none" strike="noStrike" kern="1200" cap="none" spc="-120" normalizeH="0" baseline="0" noProof="0" dirty="0">
              <a:ln>
                <a:noFill/>
              </a:ln>
              <a:solidFill>
                <a:srgbClr val="5B9BD5"/>
              </a:solidFill>
              <a:effectLst/>
              <a:uLnTx/>
              <a:uFillTx/>
              <a:latin typeface="Calibri Light" panose="020F0302020204030204"/>
              <a:ea typeface="+mj-ea"/>
              <a:cs typeface="+mj-cs"/>
            </a:endParaRPr>
          </a:p>
        </p:txBody>
      </p:sp>
      <p:graphicFrame>
        <p:nvGraphicFramePr>
          <p:cNvPr id="3" name="Chart 2">
            <a:extLst>
              <a:ext uri="{FF2B5EF4-FFF2-40B4-BE49-F238E27FC236}">
                <a16:creationId xmlns:a16="http://schemas.microsoft.com/office/drawing/2014/main" id="{6883F2F8-5715-4655-9269-148B6E475BBF}"/>
              </a:ext>
            </a:extLst>
          </p:cNvPr>
          <p:cNvGraphicFramePr/>
          <p:nvPr>
            <p:extLst/>
          </p:nvPr>
        </p:nvGraphicFramePr>
        <p:xfrm>
          <a:off x="3427266" y="1828800"/>
          <a:ext cx="6532074" cy="363626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547A4169-1DC0-4236-A0EF-82915FBFC538}"/>
              </a:ext>
            </a:extLst>
          </p:cNvPr>
          <p:cNvSpPr txBox="1"/>
          <p:nvPr/>
        </p:nvSpPr>
        <p:spPr>
          <a:xfrm>
            <a:off x="2513350" y="5622462"/>
            <a:ext cx="3757910" cy="267798"/>
          </a:xfrm>
          <a:prstGeom prst="rect">
            <a:avLst/>
          </a:prstGeom>
        </p:spPr>
        <p:txBody>
          <a:bodyPr wrap="square"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Source: NCD Risk Factor Collaboration / GNR2018</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9037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382320" y="1510577"/>
            <a:ext cx="6029375" cy="4672174"/>
          </a:xfrm>
          <a:prstGeom prst="rect">
            <a:avLst/>
          </a:prstGeom>
        </p:spPr>
      </p:pic>
      <p:sp>
        <p:nvSpPr>
          <p:cNvPr id="12" name="TextBox 11" hidden="1"/>
          <p:cNvSpPr txBox="1"/>
          <p:nvPr/>
        </p:nvSpPr>
        <p:spPr>
          <a:xfrm>
            <a:off x="1853105" y="-415499"/>
            <a:ext cx="7130474" cy="4385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50" b="1" i="0" u="none" strike="noStrike" kern="1200" cap="none" spc="0" normalizeH="0" baseline="0" noProof="0" dirty="0">
                <a:ln>
                  <a:noFill/>
                </a:ln>
                <a:solidFill>
                  <a:srgbClr val="5778AE"/>
                </a:solidFill>
                <a:effectLst/>
                <a:uLnTx/>
                <a:uFillTx/>
                <a:latin typeface="Museo Slab 700" charset="0"/>
                <a:ea typeface="Museo Slab 700" charset="0"/>
                <a:cs typeface="Museo Slab 700" charset="0"/>
              </a:rPr>
              <a:t>Diabetes: A global emergency</a:t>
            </a:r>
          </a:p>
        </p:txBody>
      </p:sp>
      <p:sp>
        <p:nvSpPr>
          <p:cNvPr id="13" name="TextBox 12" hidden="1"/>
          <p:cNvSpPr txBox="1"/>
          <p:nvPr/>
        </p:nvSpPr>
        <p:spPr>
          <a:xfrm>
            <a:off x="1853105" y="-277000"/>
            <a:ext cx="7130474"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DIN-Medium" charset="0"/>
                <a:ea typeface="DIN-Medium" charset="0"/>
                <a:cs typeface="DIN-Medium" charset="0"/>
              </a:rPr>
              <a:t>Number of people with diabetes worldwide and per region in 2017 and 2045 (20-79 years)</a:t>
            </a:r>
          </a:p>
        </p:txBody>
      </p:sp>
      <p:sp>
        <p:nvSpPr>
          <p:cNvPr id="2" name="TextBox 1">
            <a:extLst>
              <a:ext uri="{FF2B5EF4-FFF2-40B4-BE49-F238E27FC236}">
                <a16:creationId xmlns:a16="http://schemas.microsoft.com/office/drawing/2014/main" id="{4C84C70E-94B6-4349-AA1E-B33B6FD0A3AE}"/>
              </a:ext>
            </a:extLst>
          </p:cNvPr>
          <p:cNvSpPr txBox="1"/>
          <p:nvPr/>
        </p:nvSpPr>
        <p:spPr>
          <a:xfrm>
            <a:off x="4828312" y="1071999"/>
            <a:ext cx="523284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AD47">
                    <a:lumMod val="75000"/>
                  </a:srgbClr>
                </a:solidFill>
                <a:effectLst/>
                <a:uLnTx/>
                <a:uFillTx/>
                <a:latin typeface="Calibri Light" panose="020F0302020204030204" pitchFamily="34" charset="0"/>
                <a:ea typeface="+mn-ea"/>
                <a:cs typeface="Calibri Light" panose="020F0302020204030204" pitchFamily="34" charset="0"/>
              </a:rPr>
              <a:t>Adults with with diabetes, 2017 and 2045</a:t>
            </a:r>
          </a:p>
        </p:txBody>
      </p:sp>
      <p:sp>
        <p:nvSpPr>
          <p:cNvPr id="3" name="TextBox 2">
            <a:extLst>
              <a:ext uri="{FF2B5EF4-FFF2-40B4-BE49-F238E27FC236}">
                <a16:creationId xmlns:a16="http://schemas.microsoft.com/office/drawing/2014/main" id="{B753C17E-FDA8-4505-985E-99A1710CB249}"/>
              </a:ext>
            </a:extLst>
          </p:cNvPr>
          <p:cNvSpPr txBox="1"/>
          <p:nvPr/>
        </p:nvSpPr>
        <p:spPr>
          <a:xfrm>
            <a:off x="1918858" y="5720196"/>
            <a:ext cx="1659429"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Source: IDF Diabetes Atlas 2017</a:t>
            </a:r>
          </a:p>
        </p:txBody>
      </p:sp>
      <p:sp>
        <p:nvSpPr>
          <p:cNvPr id="4" name="Oval 3">
            <a:extLst>
              <a:ext uri="{FF2B5EF4-FFF2-40B4-BE49-F238E27FC236}">
                <a16:creationId xmlns:a16="http://schemas.microsoft.com/office/drawing/2014/main" id="{DA41F8F8-2325-4BDF-AD9C-4352CF360562}"/>
              </a:ext>
            </a:extLst>
          </p:cNvPr>
          <p:cNvSpPr/>
          <p:nvPr/>
        </p:nvSpPr>
        <p:spPr>
          <a:xfrm>
            <a:off x="5990493" y="4572727"/>
            <a:ext cx="1544783" cy="1170709"/>
          </a:xfrm>
          <a:prstGeom prst="ellipse">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145B879-1AED-4D0C-A73C-5E227CD02AAF}"/>
              </a:ext>
            </a:extLst>
          </p:cNvPr>
          <p:cNvSpPr/>
          <p:nvPr/>
        </p:nvSpPr>
        <p:spPr>
          <a:xfrm>
            <a:off x="7318133" y="4115820"/>
            <a:ext cx="1678923" cy="1287876"/>
          </a:xfrm>
          <a:prstGeom prst="ellipse">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B9B82C56-6DC6-406D-8EE6-0D4B05E13592}"/>
              </a:ext>
            </a:extLst>
          </p:cNvPr>
          <p:cNvSpPr/>
          <p:nvPr/>
        </p:nvSpPr>
        <p:spPr>
          <a:xfrm>
            <a:off x="8949569" y="3136459"/>
            <a:ext cx="1544783" cy="1170709"/>
          </a:xfrm>
          <a:prstGeom prst="ellipse">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4E7B6A6-5658-4680-99EF-3D62D0BCC3DB}"/>
              </a:ext>
            </a:extLst>
          </p:cNvPr>
          <p:cNvSpPr txBox="1"/>
          <p:nvPr/>
        </p:nvSpPr>
        <p:spPr>
          <a:xfrm>
            <a:off x="1829576" y="2279464"/>
            <a:ext cx="3183212" cy="2862322"/>
          </a:xfrm>
          <a:prstGeom prst="rect">
            <a:avLst/>
          </a:prstGeom>
          <a:noFill/>
        </p:spPr>
        <p:txBody>
          <a:bodyPr wrap="square" rtlCol="0">
            <a:spAutoFit/>
          </a:bodyPr>
          <a:lstStyle/>
          <a:p>
            <a:pPr marL="257175" marR="0" lvl="0" indent="-2571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2000 = 151 million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2017 = 425 million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2045 = 629 million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US$54 billion more spent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 treatment globally than in 2015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Diabetics 2-3x more likely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 develop CVD</a:t>
            </a:r>
          </a:p>
        </p:txBody>
      </p:sp>
    </p:spTree>
    <p:extLst>
      <p:ext uri="{BB962C8B-B14F-4D97-AF65-F5344CB8AC3E}">
        <p14:creationId xmlns:p14="http://schemas.microsoft.com/office/powerpoint/2010/main" val="104964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49625-3144-4B9F-A2FB-D20FDEA0BB22}"/>
              </a:ext>
            </a:extLst>
          </p:cNvPr>
          <p:cNvSpPr txBox="1">
            <a:spLocks/>
          </p:cNvSpPr>
          <p:nvPr/>
        </p:nvSpPr>
        <p:spPr>
          <a:xfrm>
            <a:off x="2945476" y="688164"/>
            <a:ext cx="6824932" cy="637716"/>
          </a:xfrm>
          <a:prstGeom prst="rect">
            <a:avLst/>
          </a:prstGeom>
        </p:spPr>
        <p:txBody>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0" i="0" u="none" strike="noStrike" kern="1200" cap="none" spc="-120" normalizeH="0" baseline="0" noProof="0" dirty="0">
                <a:ln>
                  <a:noFill/>
                </a:ln>
                <a:solidFill>
                  <a:srgbClr val="5B9BD5"/>
                </a:solidFill>
                <a:effectLst/>
                <a:uLnTx/>
                <a:uFillTx/>
                <a:latin typeface="Calibri Light" panose="020F0302020204030204"/>
                <a:ea typeface="+mj-ea"/>
                <a:cs typeface="+mj-cs"/>
              </a:rPr>
              <a:t>The Problem</a:t>
            </a:r>
          </a:p>
        </p:txBody>
      </p:sp>
      <p:sp>
        <p:nvSpPr>
          <p:cNvPr id="3" name="TextBox 2">
            <a:extLst>
              <a:ext uri="{FF2B5EF4-FFF2-40B4-BE49-F238E27FC236}">
                <a16:creationId xmlns:a16="http://schemas.microsoft.com/office/drawing/2014/main" id="{54E5F8F1-B049-4243-993E-FAB3DC588709}"/>
              </a:ext>
            </a:extLst>
          </p:cNvPr>
          <p:cNvSpPr txBox="1"/>
          <p:nvPr/>
        </p:nvSpPr>
        <p:spPr>
          <a:xfrm>
            <a:off x="1803194" y="2090982"/>
            <a:ext cx="4384249" cy="36856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1980 - </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857 million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persons were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overweight or obese;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2018 - </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2.1 billion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persons are overweight or obese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57175" marR="0" lvl="0" indent="-2571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Unhealthy diets, now fueling the current obesity pandemic and increasingly NCDs has turned out to be the biggest cause of disease and death for humans in the 21</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century.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45E5E2BD-5597-4C8D-A3F8-9D303C9EFE50}"/>
              </a:ext>
            </a:extLst>
          </p:cNvPr>
          <p:cNvSpPr/>
          <p:nvPr/>
        </p:nvSpPr>
        <p:spPr>
          <a:xfrm>
            <a:off x="6324601" y="1885950"/>
            <a:ext cx="4064208" cy="3788764"/>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If significant transformation is not made in our current food systems, this would be the first in human history when the next generation would have shorter life expectancy than their parents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Gostin</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2018). </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97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3900-6D05-4BFF-8B90-2DDD5C4BFBB9}"/>
              </a:ext>
            </a:extLst>
          </p:cNvPr>
          <p:cNvSpPr txBox="1">
            <a:spLocks/>
          </p:cNvSpPr>
          <p:nvPr/>
        </p:nvSpPr>
        <p:spPr>
          <a:xfrm>
            <a:off x="2572046" y="2066799"/>
            <a:ext cx="7198365" cy="2892064"/>
          </a:xfrm>
          <a:prstGeom prst="rect">
            <a:avLst/>
          </a:prstGeom>
        </p:spPr>
        <p:txBody>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0" i="0" u="none" strike="noStrike" kern="1200" cap="none" spc="-120" normalizeH="0" baseline="0" noProof="0" dirty="0">
                <a:ln>
                  <a:noFill/>
                </a:ln>
                <a:solidFill>
                  <a:srgbClr val="5B9BD5"/>
                </a:solidFill>
                <a:effectLst/>
                <a:uLnTx/>
                <a:uFillTx/>
                <a:latin typeface="Calibri Light" panose="020F0302020204030204"/>
                <a:ea typeface="+mj-ea"/>
                <a:cs typeface="+mj-cs"/>
              </a:rPr>
              <a:t> Is there a role for ASF in a sustainable food systems that delivers on healthy diets?</a:t>
            </a:r>
          </a:p>
        </p:txBody>
      </p:sp>
    </p:spTree>
    <p:extLst>
      <p:ext uri="{BB962C8B-B14F-4D97-AF65-F5344CB8AC3E}">
        <p14:creationId xmlns:p14="http://schemas.microsoft.com/office/powerpoint/2010/main" val="1735574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DC966287-5529-4CA2-8642-F6A284DE2E3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309815" y="1404940"/>
            <a:ext cx="7572375" cy="4048125"/>
          </a:xfrm>
          <a:prstGeom prst="rect">
            <a:avLst/>
          </a:prstGeom>
        </p:spPr>
      </p:pic>
      <p:sp>
        <p:nvSpPr>
          <p:cNvPr id="3" name="TextBox 2">
            <a:extLst>
              <a:ext uri="{FF2B5EF4-FFF2-40B4-BE49-F238E27FC236}">
                <a16:creationId xmlns:a16="http://schemas.microsoft.com/office/drawing/2014/main" id="{B6D9E695-B80E-4A40-A848-F64455CCC4BD}"/>
              </a:ext>
            </a:extLst>
          </p:cNvPr>
          <p:cNvSpPr txBox="1"/>
          <p:nvPr/>
        </p:nvSpPr>
        <p:spPr>
          <a:xfrm>
            <a:off x="2726789" y="492370"/>
            <a:ext cx="743477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Meat production by Livestock type; Global</a:t>
            </a:r>
          </a:p>
        </p:txBody>
      </p:sp>
      <p:sp>
        <p:nvSpPr>
          <p:cNvPr id="5" name="TextBox 4">
            <a:extLst>
              <a:ext uri="{FF2B5EF4-FFF2-40B4-BE49-F238E27FC236}">
                <a16:creationId xmlns:a16="http://schemas.microsoft.com/office/drawing/2014/main" id="{B31E343D-D9C5-44AD-8180-BEACE946A1C1}"/>
              </a:ext>
            </a:extLst>
          </p:cNvPr>
          <p:cNvSpPr txBox="1"/>
          <p:nvPr/>
        </p:nvSpPr>
        <p:spPr>
          <a:xfrm>
            <a:off x="2353997" y="6365632"/>
            <a:ext cx="61475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Source of Data: UN-FAO 2017; Ritchie H and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Roser</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M, 2017 </a:t>
            </a:r>
          </a:p>
        </p:txBody>
      </p:sp>
    </p:spTree>
    <p:extLst>
      <p:ext uri="{BB962C8B-B14F-4D97-AF65-F5344CB8AC3E}">
        <p14:creationId xmlns:p14="http://schemas.microsoft.com/office/powerpoint/2010/main" val="2785414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8D507C9A-4DAC-4C77-B1CC-71CB7D17322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309815" y="1404940"/>
            <a:ext cx="7572375" cy="4048125"/>
          </a:xfrm>
          <a:prstGeom prst="rect">
            <a:avLst/>
          </a:prstGeom>
        </p:spPr>
      </p:pic>
      <p:sp>
        <p:nvSpPr>
          <p:cNvPr id="3" name="TextBox 2">
            <a:extLst>
              <a:ext uri="{FF2B5EF4-FFF2-40B4-BE49-F238E27FC236}">
                <a16:creationId xmlns:a16="http://schemas.microsoft.com/office/drawing/2014/main" id="{E9D932C0-29F6-4E44-A05B-567B6366FC62}"/>
              </a:ext>
            </a:extLst>
          </p:cNvPr>
          <p:cNvSpPr txBox="1"/>
          <p:nvPr/>
        </p:nvSpPr>
        <p:spPr>
          <a:xfrm>
            <a:off x="2164083" y="492367"/>
            <a:ext cx="7997483"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Per capita meat consumption by type, kg/year, 2013</a:t>
            </a:r>
          </a:p>
        </p:txBody>
      </p:sp>
      <p:sp>
        <p:nvSpPr>
          <p:cNvPr id="4" name="TextBox 3">
            <a:extLst>
              <a:ext uri="{FF2B5EF4-FFF2-40B4-BE49-F238E27FC236}">
                <a16:creationId xmlns:a16="http://schemas.microsoft.com/office/drawing/2014/main" id="{5A4E5A4E-B7E1-4424-8E5C-27C5704C5983}"/>
              </a:ext>
            </a:extLst>
          </p:cNvPr>
          <p:cNvSpPr txBox="1"/>
          <p:nvPr/>
        </p:nvSpPr>
        <p:spPr>
          <a:xfrm>
            <a:off x="2353997" y="5915465"/>
            <a:ext cx="61475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Source of Data: UN-FAO 2017; Ritchie H and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Roser</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M, 2017 </a:t>
            </a:r>
          </a:p>
        </p:txBody>
      </p:sp>
    </p:spTree>
    <p:extLst>
      <p:ext uri="{BB962C8B-B14F-4D97-AF65-F5344CB8AC3E}">
        <p14:creationId xmlns:p14="http://schemas.microsoft.com/office/powerpoint/2010/main" val="32693006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F4C6C6A-1F0A-48B5-AC77-7A74686EFC2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309815" y="1595440"/>
            <a:ext cx="7572375" cy="3667125"/>
          </a:xfrm>
          <a:prstGeom prst="rect">
            <a:avLst/>
          </a:prstGeom>
        </p:spPr>
      </p:pic>
      <p:pic>
        <p:nvPicPr>
          <p:cNvPr id="4" name="Picture 3">
            <a:extLst>
              <a:ext uri="{FF2B5EF4-FFF2-40B4-BE49-F238E27FC236}">
                <a16:creationId xmlns:a16="http://schemas.microsoft.com/office/drawing/2014/main" id="{0A85E798-977B-4A5F-B86C-7CF289A3A150}"/>
              </a:ext>
            </a:extLst>
          </p:cNvPr>
          <p:cNvPicPr>
            <a:picLocks noChangeAspect="1"/>
          </p:cNvPicPr>
          <p:nvPr/>
        </p:nvPicPr>
        <p:blipFill>
          <a:blip r:embed="rId5"/>
          <a:stretch>
            <a:fillRect/>
          </a:stretch>
        </p:blipFill>
        <p:spPr>
          <a:xfrm>
            <a:off x="1721966" y="1385670"/>
            <a:ext cx="8781043" cy="4241409"/>
          </a:xfrm>
          <a:prstGeom prst="rect">
            <a:avLst/>
          </a:prstGeom>
        </p:spPr>
      </p:pic>
      <p:sp>
        <p:nvSpPr>
          <p:cNvPr id="5" name="TextBox 4">
            <a:extLst>
              <a:ext uri="{FF2B5EF4-FFF2-40B4-BE49-F238E27FC236}">
                <a16:creationId xmlns:a16="http://schemas.microsoft.com/office/drawing/2014/main" id="{395BE826-CE06-43D4-A140-FDFD95E6B07A}"/>
              </a:ext>
            </a:extLst>
          </p:cNvPr>
          <p:cNvSpPr txBox="1"/>
          <p:nvPr/>
        </p:nvSpPr>
        <p:spPr>
          <a:xfrm>
            <a:off x="2726789" y="492370"/>
            <a:ext cx="743477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Meat supply per person, 2013</a:t>
            </a:r>
          </a:p>
        </p:txBody>
      </p:sp>
      <p:sp>
        <p:nvSpPr>
          <p:cNvPr id="6" name="TextBox 5">
            <a:extLst>
              <a:ext uri="{FF2B5EF4-FFF2-40B4-BE49-F238E27FC236}">
                <a16:creationId xmlns:a16="http://schemas.microsoft.com/office/drawing/2014/main" id="{2B38624E-FE3E-4CEA-ABA1-1DFC3871DE69}"/>
              </a:ext>
            </a:extLst>
          </p:cNvPr>
          <p:cNvSpPr txBox="1"/>
          <p:nvPr/>
        </p:nvSpPr>
        <p:spPr>
          <a:xfrm>
            <a:off x="2353997" y="5999873"/>
            <a:ext cx="614758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Source of Data: UN-FAO 2017; World Bank, World Development Indicators; Ritchie H and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Roser</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M, 2017 </a:t>
            </a:r>
          </a:p>
        </p:txBody>
      </p:sp>
    </p:spTree>
    <p:extLst>
      <p:ext uri="{BB962C8B-B14F-4D97-AF65-F5344CB8AC3E}">
        <p14:creationId xmlns:p14="http://schemas.microsoft.com/office/powerpoint/2010/main" val="4140502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504" y="475138"/>
            <a:ext cx="11387409" cy="879938"/>
          </a:xfrm>
        </p:spPr>
        <p:txBody>
          <a:bodyPr>
            <a:normAutofit/>
          </a:bodyPr>
          <a:lstStyle/>
          <a:p>
            <a:pPr marL="0" indent="0" algn="ctr">
              <a:buNone/>
            </a:pPr>
            <a:r>
              <a:rPr lang="en-US" sz="5400" b="1" dirty="0" smtClean="0">
                <a:solidFill>
                  <a:srgbClr val="002855"/>
                </a:solidFill>
                <a:latin typeface="Proxima Nova" panose="02000506030000020004" pitchFamily="50" charset="0"/>
              </a:rPr>
              <a:t>Thank you to our sponsors: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7591" y="2056392"/>
            <a:ext cx="7337234" cy="157103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1209" y="4328739"/>
            <a:ext cx="3660435" cy="180734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5504" y="4198053"/>
            <a:ext cx="3237643" cy="1938026"/>
          </a:xfrm>
          <a:prstGeom prst="rect">
            <a:avLst/>
          </a:prstGeom>
        </p:spPr>
      </p:pic>
    </p:spTree>
    <p:extLst>
      <p:ext uri="{BB962C8B-B14F-4D97-AF65-F5344CB8AC3E}">
        <p14:creationId xmlns:p14="http://schemas.microsoft.com/office/powerpoint/2010/main" val="18852632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U.S. beef production and consumption are among the highest in the world</a:t>
            </a:r>
          </a:p>
        </p:txBody>
      </p:sp>
      <p:pic>
        <p:nvPicPr>
          <p:cNvPr id="4" name="Content Placeholder 3" descr="Macintosh HD:Users:efox:Downloads:urn-cambridge.org-id-binary-alt-20170409061106-11995-optimisedImage-S0029665116000276_fig1g.jpg.gif"/>
          <p:cNvPicPr>
            <a:picLocks noGrp="1"/>
          </p:cNvPicPr>
          <p:nvPr>
            <p:ph idx="1"/>
          </p:nvPr>
        </p:nvPicPr>
        <p:blipFill rotWithShape="1">
          <a:blip r:embed="rId2">
            <a:extLst>
              <a:ext uri="{BEBA8EAE-BF5A-486C-A8C5-ECC9F3942E4B}">
                <a14:imgProps xmlns:a14="http://schemas.microsoft.com/office/drawing/2010/main">
                  <a14:imgLayer r:embed="rId3">
                    <a14:imgEffect>
                      <a14:backgroundRemoval t="0" b="49677" l="0" r="100000">
                        <a14:foregroundMark x1="97286" y1="46048" x2="214" y2="0"/>
                        <a14:foregroundMark x1="1000" y1="30806" x2="99000" y2="49113"/>
                        <a14:foregroundMark x1="1571" y1="42581" x2="39286" y2="47823"/>
                        <a14:foregroundMark x1="37857" y1="48710" x2="52857" y2="48548"/>
                        <a14:foregroundMark x1="29500" y1="4274" x2="97857" y2="8548"/>
                        <a14:foregroundMark x1="72143" y1="18226" x2="99857" y2="34194"/>
                        <a14:foregroundMark x1="1786" y1="6290" x2="5571" y2="28226"/>
                        <a14:backgroundMark x1="53929" y1="46935" x2="63500" y2="46774"/>
                        <a14:backgroundMark x1="63143" y1="48387" x2="53286" y2="48226"/>
                        <a14:backgroundMark x1="53571" y1="47581" x2="63000" y2="47581"/>
                        <a14:backgroundMark x1="62214" y1="45484" x2="60786" y2="50081"/>
                        <a14:backgroundMark x1="53286" y1="48871" x2="63000" y2="49516"/>
                        <a14:backgroundMark x1="62500" y1="48790" x2="53000" y2="49677"/>
                        <a14:backgroundMark x1="55714" y1="45323" x2="53857" y2="50161"/>
                        <a14:backgroundMark x1="63143" y1="45484" x2="62429" y2="50645"/>
                        <a14:backgroundMark x1="429" y1="46774" x2="3571" y2="48226"/>
                      </a14:backgroundRemoval>
                    </a14:imgEffect>
                  </a14:imgLayer>
                </a14:imgProps>
              </a:ext>
              <a:ext uri="{28A0092B-C50C-407E-A947-70E740481C1C}">
                <a14:useLocalDpi xmlns:a14="http://schemas.microsoft.com/office/drawing/2010/main" val="0"/>
              </a:ext>
            </a:extLst>
          </a:blip>
          <a:srcRect l="51848" t="3017" b="51086"/>
          <a:stretch/>
        </p:blipFill>
        <p:spPr bwMode="auto">
          <a:xfrm>
            <a:off x="1687701" y="2682174"/>
            <a:ext cx="3646288" cy="3329208"/>
          </a:xfrm>
          <a:prstGeom prst="rect">
            <a:avLst/>
          </a:prstGeom>
          <a:noFill/>
          <a:ln>
            <a:noFill/>
          </a:ln>
          <a:extLst>
            <a:ext uri="{53640926-AAD7-44d8-BBD7-CCE9431645EC}">
              <a14:shadowObscured xmlns:a14="http://schemas.microsoft.com/office/drawing/2010/main" xmlns=""/>
            </a:ext>
          </a:extLst>
        </p:spPr>
      </p:pic>
      <p:pic>
        <p:nvPicPr>
          <p:cNvPr id="7" name="Picture 6" descr="Screen Shot 2017-12-05 at 12.20.3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5967" y="3198916"/>
            <a:ext cx="289613" cy="289613"/>
          </a:xfrm>
          <a:prstGeom prst="rect">
            <a:avLst/>
          </a:prstGeom>
          <a:ln>
            <a:solidFill>
              <a:schemeClr val="tx1"/>
            </a:solidFill>
          </a:ln>
        </p:spPr>
      </p:pic>
      <p:pic>
        <p:nvPicPr>
          <p:cNvPr id="8" name="Picture 7" descr="Screen Shot 2017-12-05 at 12.20.58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9562" y="2796425"/>
            <a:ext cx="289613" cy="289613"/>
          </a:xfrm>
          <a:prstGeom prst="rect">
            <a:avLst/>
          </a:prstGeom>
          <a:ln>
            <a:solidFill>
              <a:schemeClr val="tx1"/>
            </a:solidFill>
          </a:ln>
        </p:spPr>
      </p:pic>
      <p:sp>
        <p:nvSpPr>
          <p:cNvPr id="9" name="TextBox 8"/>
          <p:cNvSpPr txBox="1"/>
          <p:nvPr/>
        </p:nvSpPr>
        <p:spPr>
          <a:xfrm>
            <a:off x="4932048" y="2796425"/>
            <a:ext cx="49885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1992</a:t>
            </a:r>
          </a:p>
        </p:txBody>
      </p:sp>
      <p:sp>
        <p:nvSpPr>
          <p:cNvPr id="10" name="TextBox 9"/>
          <p:cNvSpPr txBox="1"/>
          <p:nvPr/>
        </p:nvSpPr>
        <p:spPr>
          <a:xfrm>
            <a:off x="4952648" y="3198916"/>
            <a:ext cx="49885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2012</a:t>
            </a:r>
          </a:p>
        </p:txBody>
      </p:sp>
      <p:pic>
        <p:nvPicPr>
          <p:cNvPr id="11" name="Picture 10">
            <a:extLst>
              <a:ext uri="{FF2B5EF4-FFF2-40B4-BE49-F238E27FC236}">
                <a16:creationId xmlns:a16="http://schemas.microsoft.com/office/drawing/2014/main" id="{13163602-140E-044C-A2F1-977BE965ADA0}"/>
              </a:ext>
            </a:extLst>
          </p:cNvPr>
          <p:cNvPicPr/>
          <p:nvPr/>
        </p:nvPicPr>
        <p:blipFill rotWithShape="1">
          <a:blip r:embed="rId6" cstate="print">
            <a:extLst>
              <a:ext uri="{28A0092B-C50C-407E-A947-70E740481C1C}">
                <a14:useLocalDpi xmlns:a14="http://schemas.microsoft.com/office/drawing/2010/main" val="0"/>
              </a:ext>
            </a:extLst>
          </a:blip>
          <a:srcRect l="164" t="28798" r="5797" b="8283"/>
          <a:stretch/>
        </p:blipFill>
        <p:spPr bwMode="auto">
          <a:xfrm>
            <a:off x="5371060" y="2645957"/>
            <a:ext cx="5217813" cy="3135502"/>
          </a:xfrm>
          <a:prstGeom prst="rect">
            <a:avLst/>
          </a:prstGeom>
          <a:noFill/>
          <a:ln>
            <a:noFill/>
          </a:ln>
          <a:extLst>
            <a:ext uri="{53640926-AAD7-44d8-BBD7-CCE9431645EC}">
              <a14:shadowObscured xmlns:a14="http://schemas.microsoft.com/office/drawing/2010/main" xmlns=""/>
            </a:ext>
          </a:extLst>
        </p:spPr>
      </p:pic>
      <p:sp>
        <p:nvSpPr>
          <p:cNvPr id="13" name="TextBox 12">
            <a:extLst>
              <a:ext uri="{FF2B5EF4-FFF2-40B4-BE49-F238E27FC236}">
                <a16:creationId xmlns:a16="http://schemas.microsoft.com/office/drawing/2014/main" id="{06D55FC2-7B93-3E4C-8938-A8EA2EA37AC4}"/>
              </a:ext>
            </a:extLst>
          </p:cNvPr>
          <p:cNvSpPr txBox="1"/>
          <p:nvPr/>
        </p:nvSpPr>
        <p:spPr>
          <a:xfrm>
            <a:off x="1589946" y="6055782"/>
            <a:ext cx="899892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Source: FAO Stat 2018;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GlobAgri</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model with source data from FAO, depicted by Ranganathan et al. 2016. Width of bars represents region’s population.</a:t>
            </a:r>
          </a:p>
        </p:txBody>
      </p:sp>
      <p:sp>
        <p:nvSpPr>
          <p:cNvPr id="3" name="Rectangle 2">
            <a:extLst>
              <a:ext uri="{FF2B5EF4-FFF2-40B4-BE49-F238E27FC236}">
                <a16:creationId xmlns:a16="http://schemas.microsoft.com/office/drawing/2014/main" id="{D227C518-F195-E14F-B742-FE62EC9D52C2}"/>
              </a:ext>
            </a:extLst>
          </p:cNvPr>
          <p:cNvSpPr/>
          <p:nvPr/>
        </p:nvSpPr>
        <p:spPr>
          <a:xfrm>
            <a:off x="6565330" y="2108985"/>
            <a:ext cx="321498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Beef consumption (g/capita/day) </a:t>
            </a:r>
          </a:p>
        </p:txBody>
      </p:sp>
      <p:sp>
        <p:nvSpPr>
          <p:cNvPr id="12" name="Rectangle 11">
            <a:extLst>
              <a:ext uri="{FF2B5EF4-FFF2-40B4-BE49-F238E27FC236}">
                <a16:creationId xmlns:a16="http://schemas.microsoft.com/office/drawing/2014/main" id="{09B1B207-3A92-7448-A015-BDB1E2A83FCB}"/>
              </a:ext>
            </a:extLst>
          </p:cNvPr>
          <p:cNvSpPr/>
          <p:nvPr/>
        </p:nvSpPr>
        <p:spPr>
          <a:xfrm>
            <a:off x="2377440" y="2147085"/>
            <a:ext cx="314810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Beef production (metric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tonnes</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54122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4756D93-96CE-4A4D-B5A7-A3D54428EC7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309812" y="1167619"/>
            <a:ext cx="8139210" cy="4228294"/>
          </a:xfrm>
          <a:prstGeom prst="rect">
            <a:avLst/>
          </a:prstGeom>
        </p:spPr>
      </p:pic>
      <p:sp>
        <p:nvSpPr>
          <p:cNvPr id="3" name="TextBox 2">
            <a:extLst>
              <a:ext uri="{FF2B5EF4-FFF2-40B4-BE49-F238E27FC236}">
                <a16:creationId xmlns:a16="http://schemas.microsoft.com/office/drawing/2014/main" id="{A014DD97-18C4-4731-90A2-BA9CC86BB244}"/>
              </a:ext>
            </a:extLst>
          </p:cNvPr>
          <p:cNvSpPr txBox="1"/>
          <p:nvPr/>
        </p:nvSpPr>
        <p:spPr>
          <a:xfrm>
            <a:off x="2353997" y="6358598"/>
            <a:ext cx="61475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Source of Data: UN-FAO 2017; Ritchie H and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Roser</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M, 2017 </a:t>
            </a:r>
          </a:p>
        </p:txBody>
      </p:sp>
      <p:sp>
        <p:nvSpPr>
          <p:cNvPr id="4" name="TextBox 3">
            <a:extLst>
              <a:ext uri="{FF2B5EF4-FFF2-40B4-BE49-F238E27FC236}">
                <a16:creationId xmlns:a16="http://schemas.microsoft.com/office/drawing/2014/main" id="{918BD1F4-C2B7-4810-8816-7AA8132541F7}"/>
              </a:ext>
            </a:extLst>
          </p:cNvPr>
          <p:cNvSpPr txBox="1"/>
          <p:nvPr/>
        </p:nvSpPr>
        <p:spPr>
          <a:xfrm>
            <a:off x="2726789" y="492370"/>
            <a:ext cx="743477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Meat supply per person, 2013</a:t>
            </a:r>
          </a:p>
        </p:txBody>
      </p:sp>
      <p:sp>
        <p:nvSpPr>
          <p:cNvPr id="5" name="TextBox 4">
            <a:extLst>
              <a:ext uri="{FF2B5EF4-FFF2-40B4-BE49-F238E27FC236}">
                <a16:creationId xmlns:a16="http://schemas.microsoft.com/office/drawing/2014/main" id="{55622557-92D6-47E2-A2FB-9D92B1EEC11F}"/>
              </a:ext>
            </a:extLst>
          </p:cNvPr>
          <p:cNvSpPr txBox="1"/>
          <p:nvPr/>
        </p:nvSpPr>
        <p:spPr>
          <a:xfrm>
            <a:off x="2768998" y="5590122"/>
            <a:ext cx="72026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Average total meat supply person measured in kg per year. (fish excluded)</a:t>
            </a:r>
          </a:p>
        </p:txBody>
      </p:sp>
    </p:spTree>
    <p:extLst>
      <p:ext uri="{BB962C8B-B14F-4D97-AF65-F5344CB8AC3E}">
        <p14:creationId xmlns:p14="http://schemas.microsoft.com/office/powerpoint/2010/main" val="31648129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055BB-FA9B-4A48-A8CB-0B62A708DCB9}"/>
              </a:ext>
            </a:extLst>
          </p:cNvPr>
          <p:cNvSpPr txBox="1">
            <a:spLocks/>
          </p:cNvSpPr>
          <p:nvPr/>
        </p:nvSpPr>
        <p:spPr>
          <a:xfrm>
            <a:off x="1744980" y="1196358"/>
            <a:ext cx="8564880" cy="880024"/>
          </a:xfrm>
          <a:prstGeom prst="rect">
            <a:avLst/>
          </a:prstGeom>
        </p:spPr>
        <p:txBody>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120" normalizeH="0" baseline="0" noProof="0" dirty="0">
                <a:ln>
                  <a:noFill/>
                </a:ln>
                <a:solidFill>
                  <a:srgbClr val="5B9BD5"/>
                </a:solidFill>
                <a:effectLst/>
                <a:uLnTx/>
                <a:uFillTx/>
                <a:latin typeface="Calibri Light" panose="020F0302020204030204"/>
                <a:ea typeface="+mj-ea"/>
                <a:cs typeface="+mj-cs"/>
              </a:rPr>
              <a:t>World fish utilization and apparent consumption</a:t>
            </a:r>
            <a:endParaRPr kumimoji="0" lang="en-GB" sz="3600" b="1" i="0" u="none" strike="noStrike" kern="1200" cap="none" spc="-120" normalizeH="0" baseline="0" noProof="0" dirty="0">
              <a:ln>
                <a:noFill/>
              </a:ln>
              <a:solidFill>
                <a:srgbClr val="5B9BD5"/>
              </a:solidFill>
              <a:effectLst/>
              <a:uLnTx/>
              <a:uFillTx/>
              <a:latin typeface="Calibri Light" panose="020F0302020204030204"/>
              <a:ea typeface="+mj-ea"/>
              <a:cs typeface="+mj-cs"/>
            </a:endParaRPr>
          </a:p>
        </p:txBody>
      </p:sp>
      <p:sp>
        <p:nvSpPr>
          <p:cNvPr id="3" name="Text Box 5">
            <a:extLst>
              <a:ext uri="{FF2B5EF4-FFF2-40B4-BE49-F238E27FC236}">
                <a16:creationId xmlns:a16="http://schemas.microsoft.com/office/drawing/2014/main" id="{98458636-273B-4D85-ADBD-E7583C5E71EB}"/>
              </a:ext>
            </a:extLst>
          </p:cNvPr>
          <p:cNvSpPr txBox="1">
            <a:spLocks noChangeArrowheads="1"/>
          </p:cNvSpPr>
          <p:nvPr/>
        </p:nvSpPr>
        <p:spPr bwMode="auto">
          <a:xfrm>
            <a:off x="1881190" y="1878434"/>
            <a:ext cx="3477833" cy="58477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mn-cs"/>
              </a:rPr>
              <a:t>Fish utilization (Food/non-food uses)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mn-cs"/>
              </a:rPr>
              <a:t>(million tonnes live weight)</a:t>
            </a:r>
            <a:endParaRPr kumimoji="0" lang="en-GB" sz="16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4" name="Text Box 6">
            <a:extLst>
              <a:ext uri="{FF2B5EF4-FFF2-40B4-BE49-F238E27FC236}">
                <a16:creationId xmlns:a16="http://schemas.microsoft.com/office/drawing/2014/main" id="{7C9CDEAD-9E47-4276-99DC-1C03CB6AC433}"/>
              </a:ext>
            </a:extLst>
          </p:cNvPr>
          <p:cNvSpPr txBox="1">
            <a:spLocks noChangeArrowheads="1"/>
          </p:cNvSpPr>
          <p:nvPr/>
        </p:nvSpPr>
        <p:spPr bwMode="auto">
          <a:xfrm>
            <a:off x="7893560" y="1710362"/>
            <a:ext cx="2416303" cy="83099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mn-cs"/>
              </a:rPr>
              <a:t>Population (billions) and apparent fish consumption (kg/capita)</a:t>
            </a:r>
            <a:endParaRPr kumimoji="0" lang="en-GB" sz="16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graphicFrame>
        <p:nvGraphicFramePr>
          <p:cNvPr id="6" name="Chart 5">
            <a:extLst>
              <a:ext uri="{FF2B5EF4-FFF2-40B4-BE49-F238E27FC236}">
                <a16:creationId xmlns:a16="http://schemas.microsoft.com/office/drawing/2014/main" id="{8743C361-91D1-492C-A0DD-41A4D2C0089F}"/>
              </a:ext>
            </a:extLst>
          </p:cNvPr>
          <p:cNvGraphicFramePr>
            <a:graphicFrameLocks/>
          </p:cNvGraphicFramePr>
          <p:nvPr>
            <p:extLst/>
          </p:nvPr>
        </p:nvGraphicFramePr>
        <p:xfrm>
          <a:off x="1615467" y="2446218"/>
          <a:ext cx="8935304" cy="30760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19AB8843-5FE8-4FEF-A716-C1C3D0E197FC}"/>
              </a:ext>
            </a:extLst>
          </p:cNvPr>
          <p:cNvGraphicFramePr>
            <a:graphicFrameLocks/>
          </p:cNvGraphicFramePr>
          <p:nvPr>
            <p:extLst/>
          </p:nvPr>
        </p:nvGraphicFramePr>
        <p:xfrm>
          <a:off x="1576402" y="2776435"/>
          <a:ext cx="8935304" cy="334951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E0D9BB76-DAB1-4C18-ADFA-CF9625A202CE}"/>
              </a:ext>
            </a:extLst>
          </p:cNvPr>
          <p:cNvSpPr txBox="1"/>
          <p:nvPr/>
        </p:nvSpPr>
        <p:spPr>
          <a:xfrm>
            <a:off x="1744980" y="6416434"/>
            <a:ext cx="259255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Excluding aquatic plants </a:t>
            </a:r>
            <a:endPar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7">
            <a:extLst>
              <a:ext uri="{FF2B5EF4-FFF2-40B4-BE49-F238E27FC236}">
                <a16:creationId xmlns:a16="http://schemas.microsoft.com/office/drawing/2014/main" id="{F7DF563A-DD96-4C51-9C9C-864056D4F48C}"/>
              </a:ext>
            </a:extLst>
          </p:cNvPr>
          <p:cNvSpPr txBox="1">
            <a:spLocks noChangeArrowheads="1"/>
          </p:cNvSpPr>
          <p:nvPr/>
        </p:nvSpPr>
        <p:spPr bwMode="auto">
          <a:xfrm>
            <a:off x="5242557" y="6316945"/>
            <a:ext cx="31824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Source: FAO: SOFIA 2018</a:t>
            </a:r>
            <a:endParaRPr kumimoji="0" lang="en-GB"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389338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a:xfrm>
            <a:off x="2941320" y="1280438"/>
            <a:ext cx="6659880" cy="4798184"/>
          </a:xfrm>
          <a:effectLst>
            <a:outerShdw blurRad="50800" dist="38100" dir="2700000" algn="tl" rotWithShape="0">
              <a:prstClr val="black">
                <a:alpha val="40000"/>
              </a:prstClr>
            </a:outerShdw>
          </a:effectLst>
          <a:extLst>
            <a:ext uri="{909E8E84-426E-40dd-AFC4-6F175D3DCCD1}"/>
            <a:ext uri="{91240B29-F687-4f45-9708-019B960494DF}"/>
          </a:extLst>
        </p:spPr>
      </p:pic>
      <p:sp>
        <p:nvSpPr>
          <p:cNvPr id="3" name="Rectangle 2"/>
          <p:cNvSpPr/>
          <p:nvPr/>
        </p:nvSpPr>
        <p:spPr>
          <a:xfrm>
            <a:off x="3043316" y="567681"/>
            <a:ext cx="6217485" cy="715581"/>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2025" b="0" i="0" u="none" strike="noStrike" kern="1200" cap="none" spc="0" normalizeH="0" baseline="0" noProof="0" dirty="0">
                <a:ln>
                  <a:noFill/>
                </a:ln>
                <a:solidFill>
                  <a:srgbClr val="1B3861"/>
                </a:solidFill>
                <a:effectLst/>
                <a:uLnTx/>
                <a:uFillTx/>
                <a:latin typeface="Calibri" panose="020F0502020204030204" pitchFamily="34" charset="0"/>
                <a:ea typeface="宋体" panose="02010600030101010101" pitchFamily="2" charset="-122"/>
                <a:cs typeface="Tahoma" panose="020B0604030504040204" pitchFamily="34" charset="0"/>
              </a:rPr>
              <a:t>Fish is especially important in the diets of poor consumers</a:t>
            </a:r>
          </a:p>
        </p:txBody>
      </p:sp>
      <p:sp>
        <p:nvSpPr>
          <p:cNvPr id="2" name="Oval 1"/>
          <p:cNvSpPr/>
          <p:nvPr/>
        </p:nvSpPr>
        <p:spPr>
          <a:xfrm>
            <a:off x="4550884" y="2584660"/>
            <a:ext cx="762230" cy="1908674"/>
          </a:xfrm>
          <a:prstGeom prst="ellipse">
            <a:avLst/>
          </a:prstGeom>
          <a:noFill/>
          <a:ln w="28575">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1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p:cNvSpPr/>
          <p:nvPr/>
        </p:nvSpPr>
        <p:spPr>
          <a:xfrm>
            <a:off x="5511423" y="3737299"/>
            <a:ext cx="1697975" cy="725048"/>
          </a:xfrm>
          <a:prstGeom prst="ellipse">
            <a:avLst/>
          </a:prstGeom>
          <a:noFill/>
          <a:ln w="28575">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1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17E20A-A6C7-451D-830B-0B728F41E38E}"/>
              </a:ext>
            </a:extLst>
          </p:cNvPr>
          <p:cNvSpPr txBox="1"/>
          <p:nvPr/>
        </p:nvSpPr>
        <p:spPr>
          <a:xfrm>
            <a:off x="2491740" y="6400800"/>
            <a:ext cx="62103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Source: FAO State of World Fisheries and Aqua culture 2018</a:t>
            </a:r>
          </a:p>
        </p:txBody>
      </p:sp>
    </p:spTree>
    <p:extLst>
      <p:ext uri="{BB962C8B-B14F-4D97-AF65-F5344CB8AC3E}">
        <p14:creationId xmlns:p14="http://schemas.microsoft.com/office/powerpoint/2010/main" val="224480316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1">
            <a:extLst>
              <a:ext uri="{FF2B5EF4-FFF2-40B4-BE49-F238E27FC236}">
                <a16:creationId xmlns:a16="http://schemas.microsoft.com/office/drawing/2014/main" id="{3B28CC1E-FCD2-4B0F-BE81-3BB34481D1BA}"/>
              </a:ext>
            </a:extLst>
          </p:cNvPr>
          <p:cNvPicPr/>
          <p:nvPr/>
        </p:nvPicPr>
        <p:blipFill>
          <a:blip r:embed="rId2">
            <a:extLst>
              <a:ext uri="{28A0092B-C50C-407E-A947-70E740481C1C}">
                <a14:useLocalDpi xmlns:a14="http://schemas.microsoft.com/office/drawing/2010/main" val="0"/>
              </a:ext>
            </a:extLst>
          </a:blip>
          <a:stretch>
            <a:fillRect/>
          </a:stretch>
        </p:blipFill>
        <p:spPr>
          <a:xfrm>
            <a:off x="5288283" y="1112520"/>
            <a:ext cx="4817011" cy="5516882"/>
          </a:xfrm>
          <a:prstGeom prst="rect">
            <a:avLst/>
          </a:prstGeom>
        </p:spPr>
      </p:pic>
      <p:sp>
        <p:nvSpPr>
          <p:cNvPr id="4" name="TextBox 3">
            <a:extLst>
              <a:ext uri="{FF2B5EF4-FFF2-40B4-BE49-F238E27FC236}">
                <a16:creationId xmlns:a16="http://schemas.microsoft.com/office/drawing/2014/main" id="{13E241E5-51BD-4E51-BFBC-AA8C0084E71F}"/>
              </a:ext>
            </a:extLst>
          </p:cNvPr>
          <p:cNvSpPr txBox="1"/>
          <p:nvPr/>
        </p:nvSpPr>
        <p:spPr>
          <a:xfrm flipH="1">
            <a:off x="1668189" y="4475871"/>
            <a:ext cx="3527478"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Data: FAOSTAT and DHS for 53 countries LMICs (2000-2017)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Source: Nakada JICA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(JICA unpublished 2019)</a:t>
            </a:r>
          </a:p>
        </p:txBody>
      </p:sp>
      <p:sp>
        <p:nvSpPr>
          <p:cNvPr id="5" name="Rectangle 4">
            <a:extLst>
              <a:ext uri="{FF2B5EF4-FFF2-40B4-BE49-F238E27FC236}">
                <a16:creationId xmlns:a16="http://schemas.microsoft.com/office/drawing/2014/main" id="{FA7150A1-B061-462E-8C59-A69C41C69DFC}"/>
              </a:ext>
            </a:extLst>
          </p:cNvPr>
          <p:cNvSpPr/>
          <p:nvPr/>
        </p:nvSpPr>
        <p:spPr>
          <a:xfrm>
            <a:off x="5273040" y="601980"/>
            <a:ext cx="4975860" cy="685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Correlation between Average protein supply (all sources) and stunting</a:t>
            </a:r>
          </a:p>
        </p:txBody>
      </p:sp>
    </p:spTree>
    <p:extLst>
      <p:ext uri="{BB962C8B-B14F-4D97-AF65-F5344CB8AC3E}">
        <p14:creationId xmlns:p14="http://schemas.microsoft.com/office/powerpoint/2010/main" val="38979466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9BF53B8-0295-476E-BABD-08F7905438A1}"/>
              </a:ext>
            </a:extLst>
          </p:cNvPr>
          <p:cNvPicPr/>
          <p:nvPr/>
        </p:nvPicPr>
        <p:blipFill>
          <a:blip r:embed="rId3">
            <a:extLst>
              <a:ext uri="{28A0092B-C50C-407E-A947-70E740481C1C}">
                <a14:useLocalDpi xmlns:a14="http://schemas.microsoft.com/office/drawing/2010/main" val="0"/>
              </a:ext>
            </a:extLst>
          </a:blip>
          <a:stretch>
            <a:fillRect/>
          </a:stretch>
        </p:blipFill>
        <p:spPr>
          <a:xfrm>
            <a:off x="5195668" y="1094350"/>
            <a:ext cx="4719712" cy="5605974"/>
          </a:xfrm>
          <a:prstGeom prst="rect">
            <a:avLst/>
          </a:prstGeom>
        </p:spPr>
      </p:pic>
      <p:sp>
        <p:nvSpPr>
          <p:cNvPr id="3" name="TextBox 2">
            <a:extLst>
              <a:ext uri="{FF2B5EF4-FFF2-40B4-BE49-F238E27FC236}">
                <a16:creationId xmlns:a16="http://schemas.microsoft.com/office/drawing/2014/main" id="{F2C24805-1E6C-4771-8BE2-5DFC8A3AEAE6}"/>
              </a:ext>
            </a:extLst>
          </p:cNvPr>
          <p:cNvSpPr txBox="1"/>
          <p:nvPr/>
        </p:nvSpPr>
        <p:spPr>
          <a:xfrm flipH="1">
            <a:off x="1668189" y="4376811"/>
            <a:ext cx="3527478"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Data: FAOSTAT and DHS for 53 countries LMICs (2000-2017)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Source: Nakada JICA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(JICA unpublished 2019)</a:t>
            </a:r>
          </a:p>
        </p:txBody>
      </p:sp>
      <p:sp>
        <p:nvSpPr>
          <p:cNvPr id="4" name="Rectangle 3">
            <a:extLst>
              <a:ext uri="{FF2B5EF4-FFF2-40B4-BE49-F238E27FC236}">
                <a16:creationId xmlns:a16="http://schemas.microsoft.com/office/drawing/2014/main" id="{D13FFE14-9822-4430-B5CC-E87B728E2E58}"/>
              </a:ext>
            </a:extLst>
          </p:cNvPr>
          <p:cNvSpPr/>
          <p:nvPr/>
        </p:nvSpPr>
        <p:spPr>
          <a:xfrm>
            <a:off x="5273040" y="601980"/>
            <a:ext cx="4975860" cy="685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Correlation between average protein supply (animal source) and stunting</a:t>
            </a:r>
          </a:p>
        </p:txBody>
      </p:sp>
    </p:spTree>
    <p:extLst>
      <p:ext uri="{BB962C8B-B14F-4D97-AF65-F5344CB8AC3E}">
        <p14:creationId xmlns:p14="http://schemas.microsoft.com/office/powerpoint/2010/main" val="42235391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2">
            <a:extLst>
              <a:ext uri="{FF2B5EF4-FFF2-40B4-BE49-F238E27FC236}">
                <a16:creationId xmlns:a16="http://schemas.microsoft.com/office/drawing/2014/main" id="{D543D3A1-2212-4F2E-91FF-8C391C433A9B}"/>
              </a:ext>
            </a:extLst>
          </p:cNvPr>
          <p:cNvPicPr/>
          <p:nvPr/>
        </p:nvPicPr>
        <p:blipFill>
          <a:blip r:embed="rId2">
            <a:extLst>
              <a:ext uri="{28A0092B-C50C-407E-A947-70E740481C1C}">
                <a14:useLocalDpi xmlns:a14="http://schemas.microsoft.com/office/drawing/2010/main" val="0"/>
              </a:ext>
            </a:extLst>
          </a:blip>
          <a:stretch>
            <a:fillRect/>
          </a:stretch>
        </p:blipFill>
        <p:spPr>
          <a:xfrm>
            <a:off x="5836923" y="1082040"/>
            <a:ext cx="4331677" cy="5487572"/>
          </a:xfrm>
          <a:prstGeom prst="rect">
            <a:avLst/>
          </a:prstGeom>
        </p:spPr>
      </p:pic>
      <p:sp>
        <p:nvSpPr>
          <p:cNvPr id="4" name="TextBox 3">
            <a:extLst>
              <a:ext uri="{FF2B5EF4-FFF2-40B4-BE49-F238E27FC236}">
                <a16:creationId xmlns:a16="http://schemas.microsoft.com/office/drawing/2014/main" id="{15A9298A-C3AF-4CB5-847A-2460F4AB4074}"/>
              </a:ext>
            </a:extLst>
          </p:cNvPr>
          <p:cNvSpPr txBox="1"/>
          <p:nvPr/>
        </p:nvSpPr>
        <p:spPr>
          <a:xfrm flipH="1">
            <a:off x="1668189" y="4628271"/>
            <a:ext cx="3527478"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Data: FAOSTAT and DHS for 53 countries LMICs (2000-2017)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Source: Nakada JICA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(JICA unpublished 2019)</a:t>
            </a:r>
          </a:p>
        </p:txBody>
      </p:sp>
      <p:sp>
        <p:nvSpPr>
          <p:cNvPr id="5" name="Rectangle 4">
            <a:extLst>
              <a:ext uri="{FF2B5EF4-FFF2-40B4-BE49-F238E27FC236}">
                <a16:creationId xmlns:a16="http://schemas.microsoft.com/office/drawing/2014/main" id="{5995CDE6-EB8C-49C0-B9A5-BAEAF5887033}"/>
              </a:ext>
            </a:extLst>
          </p:cNvPr>
          <p:cNvSpPr/>
          <p:nvPr/>
        </p:nvSpPr>
        <p:spPr>
          <a:xfrm>
            <a:off x="5273040" y="601980"/>
            <a:ext cx="4975860" cy="685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Correlation between dietary energy supply from staples and stunting</a:t>
            </a:r>
          </a:p>
        </p:txBody>
      </p:sp>
    </p:spTree>
    <p:extLst>
      <p:ext uri="{BB962C8B-B14F-4D97-AF65-F5344CB8AC3E}">
        <p14:creationId xmlns:p14="http://schemas.microsoft.com/office/powerpoint/2010/main" val="5420033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SFJoNcover">
            <a:extLst>
              <a:ext uri="{FF2B5EF4-FFF2-40B4-BE49-F238E27FC236}">
                <a16:creationId xmlns:a16="http://schemas.microsoft.com/office/drawing/2014/main" id="{463DB9D0-9961-4291-AD59-A0EFA392F92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8470" y="956726"/>
            <a:ext cx="3839047" cy="548435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9636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a:extLst>
              <a:ext uri="{FF2B5EF4-FFF2-40B4-BE49-F238E27FC236}">
                <a16:creationId xmlns:a16="http://schemas.microsoft.com/office/drawing/2014/main" id="{C51A4A20-1FCD-48B2-87D3-05A4EAF478EC}"/>
              </a:ext>
            </a:extLst>
          </p:cNvPr>
          <p:cNvSpPr>
            <a:spLocks noGrp="1" noChangeArrowheads="1"/>
          </p:cNvSpPr>
          <p:nvPr>
            <p:ph idx="1"/>
          </p:nvPr>
        </p:nvSpPr>
        <p:spPr>
          <a:xfrm>
            <a:off x="1981200" y="1425258"/>
            <a:ext cx="8229600" cy="5059362"/>
          </a:xfrm>
        </p:spPr>
        <p:txBody>
          <a:bodyPr>
            <a:normAutofit lnSpcReduction="10000"/>
          </a:bodyPr>
          <a:lstStyle/>
          <a:p>
            <a:pPr eaLnBrk="1" hangingPunct="1">
              <a:lnSpc>
                <a:spcPct val="90000"/>
              </a:lnSpc>
            </a:pPr>
            <a:r>
              <a:rPr lang="en-US" altLang="en-US" dirty="0">
                <a:solidFill>
                  <a:schemeClr val="tx2">
                    <a:lumMod val="60000"/>
                    <a:lumOff val="40000"/>
                  </a:schemeClr>
                </a:solidFill>
                <a:ea typeface="ＭＳ Ｐゴシック" panose="020B0600070205080204" pitchFamily="34" charset="-128"/>
              </a:rPr>
              <a:t>Randomized, controlled feeding intervention study of 1</a:t>
            </a:r>
            <a:r>
              <a:rPr lang="en-US" altLang="en-US" baseline="30000" dirty="0">
                <a:solidFill>
                  <a:schemeClr val="tx2">
                    <a:lumMod val="60000"/>
                    <a:lumOff val="40000"/>
                  </a:schemeClr>
                </a:solidFill>
                <a:ea typeface="ＭＳ Ｐゴシック" panose="020B0600070205080204" pitchFamily="34" charset="-128"/>
              </a:rPr>
              <a:t>st</a:t>
            </a:r>
            <a:r>
              <a:rPr lang="en-US" altLang="en-US" dirty="0">
                <a:solidFill>
                  <a:schemeClr val="tx2">
                    <a:lumMod val="60000"/>
                    <a:lumOff val="40000"/>
                  </a:schemeClr>
                </a:solidFill>
                <a:ea typeface="ＭＳ Ｐゴシック" panose="020B0600070205080204" pitchFamily="34" charset="-128"/>
              </a:rPr>
              <a:t> and 2</a:t>
            </a:r>
            <a:r>
              <a:rPr lang="en-US" altLang="en-US" baseline="30000" dirty="0">
                <a:solidFill>
                  <a:schemeClr val="tx2">
                    <a:lumMod val="60000"/>
                    <a:lumOff val="40000"/>
                  </a:schemeClr>
                </a:solidFill>
                <a:ea typeface="ＭＳ Ｐゴシック" panose="020B0600070205080204" pitchFamily="34" charset="-128"/>
              </a:rPr>
              <a:t>nd</a:t>
            </a:r>
            <a:r>
              <a:rPr lang="en-US" altLang="en-US" dirty="0">
                <a:solidFill>
                  <a:schemeClr val="tx2">
                    <a:lumMod val="60000"/>
                    <a:lumOff val="40000"/>
                  </a:schemeClr>
                </a:solidFill>
                <a:ea typeface="ＭＳ Ｐゴシック" panose="020B0600070205080204" pitchFamily="34" charset="-128"/>
              </a:rPr>
              <a:t> grade children assigned to one of four isocaloric feedings:</a:t>
            </a:r>
          </a:p>
          <a:p>
            <a:pPr lvl="1" eaLnBrk="1" hangingPunct="1">
              <a:lnSpc>
                <a:spcPct val="90000"/>
              </a:lnSpc>
            </a:pPr>
            <a:r>
              <a:rPr lang="en-US" altLang="en-US" dirty="0">
                <a:solidFill>
                  <a:schemeClr val="tx2">
                    <a:lumMod val="60000"/>
                    <a:lumOff val="40000"/>
                  </a:schemeClr>
                </a:solidFill>
                <a:ea typeface="ＭＳ Ｐゴシック" panose="020B0600070205080204" pitchFamily="34" charset="-128"/>
              </a:rPr>
              <a:t>Meat added to </a:t>
            </a:r>
            <a:r>
              <a:rPr lang="en-US" altLang="en-US" i="1" dirty="0" err="1">
                <a:solidFill>
                  <a:schemeClr val="tx2">
                    <a:lumMod val="60000"/>
                    <a:lumOff val="40000"/>
                  </a:schemeClr>
                </a:solidFill>
                <a:ea typeface="ＭＳ Ｐゴシック" panose="020B0600070205080204" pitchFamily="34" charset="-128"/>
              </a:rPr>
              <a:t>githeri</a:t>
            </a:r>
            <a:r>
              <a:rPr lang="en-US" altLang="en-US" dirty="0">
                <a:solidFill>
                  <a:schemeClr val="tx2">
                    <a:lumMod val="60000"/>
                    <a:lumOff val="40000"/>
                  </a:schemeClr>
                </a:solidFill>
                <a:ea typeface="ＭＳ Ｐゴシック" panose="020B0600070205080204" pitchFamily="34" charset="-128"/>
              </a:rPr>
              <a:t>*</a:t>
            </a:r>
          </a:p>
          <a:p>
            <a:pPr lvl="1" eaLnBrk="1" hangingPunct="1">
              <a:lnSpc>
                <a:spcPct val="90000"/>
              </a:lnSpc>
            </a:pPr>
            <a:r>
              <a:rPr lang="en-US" altLang="en-US" dirty="0">
                <a:solidFill>
                  <a:schemeClr val="tx2">
                    <a:lumMod val="60000"/>
                    <a:lumOff val="40000"/>
                  </a:schemeClr>
                </a:solidFill>
                <a:ea typeface="ＭＳ Ｐゴシック" panose="020B0600070205080204" pitchFamily="34" charset="-128"/>
              </a:rPr>
              <a:t>Milk with </a:t>
            </a:r>
            <a:r>
              <a:rPr lang="en-US" altLang="en-US" i="1" dirty="0" err="1">
                <a:solidFill>
                  <a:schemeClr val="tx2">
                    <a:lumMod val="60000"/>
                    <a:lumOff val="40000"/>
                  </a:schemeClr>
                </a:solidFill>
                <a:ea typeface="ＭＳ Ｐゴシック" panose="020B0600070205080204" pitchFamily="34" charset="-128"/>
              </a:rPr>
              <a:t>githeri</a:t>
            </a:r>
            <a:endParaRPr lang="en-US" altLang="en-US" i="1" dirty="0">
              <a:solidFill>
                <a:schemeClr val="tx2">
                  <a:lumMod val="60000"/>
                  <a:lumOff val="40000"/>
                </a:schemeClr>
              </a:solidFill>
              <a:ea typeface="ＭＳ Ｐゴシック" panose="020B0600070205080204" pitchFamily="34" charset="-128"/>
            </a:endParaRPr>
          </a:p>
          <a:p>
            <a:pPr lvl="1" eaLnBrk="1" hangingPunct="1">
              <a:lnSpc>
                <a:spcPct val="90000"/>
              </a:lnSpc>
            </a:pPr>
            <a:r>
              <a:rPr lang="en-US" altLang="en-US" i="1" dirty="0" err="1">
                <a:solidFill>
                  <a:schemeClr val="tx2">
                    <a:lumMod val="60000"/>
                    <a:lumOff val="40000"/>
                  </a:schemeClr>
                </a:solidFill>
                <a:ea typeface="ＭＳ Ｐゴシック" panose="020B0600070205080204" pitchFamily="34" charset="-128"/>
              </a:rPr>
              <a:t>Githeri</a:t>
            </a:r>
            <a:r>
              <a:rPr lang="en-US" altLang="en-US" dirty="0">
                <a:solidFill>
                  <a:schemeClr val="tx2">
                    <a:lumMod val="60000"/>
                    <a:lumOff val="40000"/>
                  </a:schemeClr>
                </a:solidFill>
                <a:ea typeface="ＭＳ Ｐゴシック" panose="020B0600070205080204" pitchFamily="34" charset="-128"/>
              </a:rPr>
              <a:t> with added oil		</a:t>
            </a:r>
          </a:p>
          <a:p>
            <a:pPr lvl="1" eaLnBrk="1" hangingPunct="1">
              <a:lnSpc>
                <a:spcPct val="90000"/>
              </a:lnSpc>
            </a:pPr>
            <a:r>
              <a:rPr lang="en-US" altLang="en-US" dirty="0">
                <a:solidFill>
                  <a:schemeClr val="tx2">
                    <a:lumMod val="60000"/>
                    <a:lumOff val="40000"/>
                  </a:schemeClr>
                </a:solidFill>
                <a:ea typeface="ＭＳ Ｐゴシック" panose="020B0600070205080204" pitchFamily="34" charset="-128"/>
              </a:rPr>
              <a:t>Control; no school feeding</a:t>
            </a:r>
          </a:p>
          <a:p>
            <a:pPr eaLnBrk="1" hangingPunct="1">
              <a:lnSpc>
                <a:spcPct val="90000"/>
              </a:lnSpc>
              <a:buFontTx/>
              <a:buNone/>
            </a:pPr>
            <a:endParaRPr lang="en-US" altLang="en-US" sz="1500" dirty="0">
              <a:solidFill>
                <a:schemeClr val="tx1"/>
              </a:solidFill>
              <a:ea typeface="ＭＳ Ｐゴシック" panose="020B0600070205080204" pitchFamily="34" charset="-128"/>
            </a:endParaRPr>
          </a:p>
          <a:p>
            <a:pPr eaLnBrk="1" hangingPunct="1">
              <a:lnSpc>
                <a:spcPct val="90000"/>
              </a:lnSpc>
            </a:pPr>
            <a:r>
              <a:rPr lang="en-US" altLang="en-US" sz="2600" dirty="0">
                <a:solidFill>
                  <a:schemeClr val="tx1"/>
                </a:solidFill>
                <a:ea typeface="ＭＳ Ｐゴシック" panose="020B0600070205080204" pitchFamily="34" charset="-128"/>
              </a:rPr>
              <a:t>Two cohorts from the same schools and the same grades were enrolled exactly one year apart and each followed for 2 years</a:t>
            </a:r>
          </a:p>
          <a:p>
            <a:pPr lvl="1" eaLnBrk="1" hangingPunct="1">
              <a:lnSpc>
                <a:spcPct val="90000"/>
              </a:lnSpc>
            </a:pPr>
            <a:r>
              <a:rPr lang="en-US" altLang="en-US" sz="2200" dirty="0">
                <a:solidFill>
                  <a:schemeClr val="tx1"/>
                </a:solidFill>
                <a:ea typeface="ＭＳ Ｐゴシック" panose="020B0600070205080204" pitchFamily="34" charset="-128"/>
              </a:rPr>
              <a:t>N ~ 500 in cohort 1</a:t>
            </a:r>
          </a:p>
          <a:p>
            <a:pPr lvl="1" eaLnBrk="1" hangingPunct="1">
              <a:lnSpc>
                <a:spcPct val="90000"/>
              </a:lnSpc>
            </a:pPr>
            <a:r>
              <a:rPr lang="en-US" altLang="en-US" sz="2200" dirty="0">
                <a:solidFill>
                  <a:schemeClr val="tx1"/>
                </a:solidFill>
                <a:ea typeface="ＭＳ Ｐゴシック" panose="020B0600070205080204" pitchFamily="34" charset="-128"/>
              </a:rPr>
              <a:t>N ~ 375 in cohort 2</a:t>
            </a:r>
          </a:p>
          <a:p>
            <a:pPr eaLnBrk="1" hangingPunct="1">
              <a:lnSpc>
                <a:spcPct val="90000"/>
              </a:lnSpc>
            </a:pPr>
            <a:endParaRPr lang="en-US" altLang="en-US" sz="2600" u="sng" dirty="0">
              <a:solidFill>
                <a:schemeClr val="accent1"/>
              </a:solidFill>
              <a:ea typeface="ＭＳ Ｐゴシック" panose="020B0600070205080204" pitchFamily="34" charset="-128"/>
            </a:endParaRPr>
          </a:p>
          <a:p>
            <a:pPr eaLnBrk="1" hangingPunct="1">
              <a:lnSpc>
                <a:spcPct val="90000"/>
              </a:lnSpc>
            </a:pPr>
            <a:endParaRPr lang="en-US" altLang="en-US" sz="2600" dirty="0">
              <a:solidFill>
                <a:schemeClr val="accent1"/>
              </a:solidFill>
              <a:ea typeface="ＭＳ Ｐゴシック" panose="020B0600070205080204" pitchFamily="34" charset="-128"/>
            </a:endParaRPr>
          </a:p>
        </p:txBody>
      </p:sp>
      <p:sp>
        <p:nvSpPr>
          <p:cNvPr id="27652" name="Text Box 4">
            <a:extLst>
              <a:ext uri="{FF2B5EF4-FFF2-40B4-BE49-F238E27FC236}">
                <a16:creationId xmlns:a16="http://schemas.microsoft.com/office/drawing/2014/main" id="{8870ADCD-2DA8-4777-B172-B539A2F2F774}"/>
              </a:ext>
            </a:extLst>
          </p:cNvPr>
          <p:cNvSpPr txBox="1">
            <a:spLocks noChangeArrowheads="1"/>
          </p:cNvSpPr>
          <p:nvPr/>
        </p:nvSpPr>
        <p:spPr bwMode="auto">
          <a:xfrm>
            <a:off x="2286000" y="6420728"/>
            <a:ext cx="60960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80000"/>
              </a:lnSpc>
              <a:spcBef>
                <a:spcPct val="20000"/>
              </a:spcBef>
              <a:spcAft>
                <a:spcPts val="0"/>
              </a:spcAft>
              <a:buClrTx/>
              <a:buSzTx/>
              <a:buFontTx/>
              <a:buNone/>
              <a:tabLst/>
              <a:defRPr/>
            </a:pPr>
            <a:r>
              <a:rPr kumimoji="0" lang="en-US" altLang="en-US" sz="1400" b="0" i="0" u="none" strike="noStrike" kern="1200" cap="none" spc="0" normalizeH="0" baseline="0" noProof="0" dirty="0">
                <a:ln>
                  <a:noFill/>
                </a:ln>
                <a:solidFill>
                  <a:srgbClr val="5B9BD5"/>
                </a:solidFill>
                <a:effectLst/>
                <a:uLnTx/>
                <a:uFillTx/>
                <a:latin typeface="Arial" panose="020B0604020202020204" pitchFamily="34" charset="0"/>
                <a:ea typeface="ＭＳ Ｐゴシック" panose="020B0600070205080204" pitchFamily="34" charset="-128"/>
                <a:cs typeface="+mn-cs"/>
              </a:rPr>
              <a:t>*</a:t>
            </a:r>
            <a:r>
              <a:rPr kumimoji="0" lang="en-US" altLang="en-US" sz="1800" b="0" i="1" u="none" strike="noStrike" kern="1200" cap="none" spc="0" normalizeH="0" baseline="0" noProof="0" dirty="0" err="1">
                <a:ln>
                  <a:noFill/>
                </a:ln>
                <a:solidFill>
                  <a:srgbClr val="5B9BD5"/>
                </a:solidFill>
                <a:effectLst/>
                <a:uLnTx/>
                <a:uFillTx/>
                <a:latin typeface="Arial" panose="020B0604020202020204" pitchFamily="34" charset="0"/>
                <a:ea typeface="ＭＳ Ｐゴシック" panose="020B0600070205080204" pitchFamily="34" charset="-128"/>
                <a:cs typeface="+mn-cs"/>
              </a:rPr>
              <a:t>githeri</a:t>
            </a:r>
            <a:r>
              <a:rPr kumimoji="0" lang="en-US" altLang="en-US" sz="1800" b="0" i="0" u="none" strike="noStrike" kern="1200" cap="none" spc="0" normalizeH="0" baseline="0" noProof="0" dirty="0">
                <a:ln>
                  <a:noFill/>
                </a:ln>
                <a:solidFill>
                  <a:srgbClr val="5B9BD5"/>
                </a:solidFill>
                <a:effectLst/>
                <a:uLnTx/>
                <a:uFillTx/>
                <a:latin typeface="Arial" panose="020B0604020202020204" pitchFamily="34" charset="0"/>
                <a:ea typeface="ＭＳ Ｐゴシック" panose="020B0600070205080204" pitchFamily="34" charset="-128"/>
                <a:cs typeface="+mn-cs"/>
              </a:rPr>
              <a:t>: traditional dish of maize, beans, greens</a:t>
            </a:r>
          </a:p>
        </p:txBody>
      </p:sp>
      <p:sp>
        <p:nvSpPr>
          <p:cNvPr id="5" name="Rectangle 2">
            <a:extLst>
              <a:ext uri="{FF2B5EF4-FFF2-40B4-BE49-F238E27FC236}">
                <a16:creationId xmlns:a16="http://schemas.microsoft.com/office/drawing/2014/main" id="{0295AEA5-6D13-481B-9925-71EA3C1AE4EE}"/>
              </a:ext>
            </a:extLst>
          </p:cNvPr>
          <p:cNvSpPr txBox="1">
            <a:spLocks noChangeArrowheads="1"/>
          </p:cNvSpPr>
          <p:nvPr/>
        </p:nvSpPr>
        <p:spPr>
          <a:xfrm>
            <a:off x="1676400" y="274638"/>
            <a:ext cx="8763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spc="-120" baseline="0">
                <a:solidFill>
                  <a:srgbClr val="27436B"/>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120" normalizeH="0" baseline="0" noProof="0" dirty="0">
                <a:ln>
                  <a:noFill/>
                </a:ln>
                <a:solidFill>
                  <a:prstClr val="black"/>
                </a:solidFill>
                <a:effectLst/>
                <a:uLnTx/>
                <a:uFillTx/>
                <a:latin typeface="Calibri Light" panose="020F0302020204030204"/>
                <a:ea typeface="ＭＳ Ｐゴシック" panose="020B0600070205080204" pitchFamily="34" charset="-128"/>
                <a:cs typeface="+mj-cs"/>
              </a:rPr>
              <a:t>Nutrition Collaborative Research Support Program (CRSP)</a:t>
            </a:r>
          </a:p>
        </p:txBody>
      </p:sp>
    </p:spTree>
    <p:extLst>
      <p:ext uri="{BB962C8B-B14F-4D97-AF65-F5344CB8AC3E}">
        <p14:creationId xmlns:p14="http://schemas.microsoft.com/office/powerpoint/2010/main" val="8502066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2">
            <a:extLst>
              <a:ext uri="{FF2B5EF4-FFF2-40B4-BE49-F238E27FC236}">
                <a16:creationId xmlns:a16="http://schemas.microsoft.com/office/drawing/2014/main" id="{8D691F63-A19F-4464-BAA9-F58C1F39F7BD}"/>
              </a:ext>
            </a:extLst>
          </p:cNvPr>
          <p:cNvGraphicFramePr>
            <a:graphicFrameLocks noGrp="1" noChangeAspect="1"/>
          </p:cNvGraphicFramePr>
          <p:nvPr>
            <p:ph idx="1"/>
          </p:nvPr>
        </p:nvGraphicFramePr>
        <p:xfrm>
          <a:off x="1524000" y="-19050"/>
          <a:ext cx="9144000" cy="6865938"/>
        </p:xfrm>
        <a:graphic>
          <a:graphicData uri="http://schemas.openxmlformats.org/presentationml/2006/ole">
            <mc:AlternateContent xmlns:mc="http://schemas.openxmlformats.org/markup-compatibility/2006">
              <mc:Choice xmlns:v="urn:schemas-microsoft-com:vml" Requires="v">
                <p:oleObj spid="_x0000_s2055" name="Slide" r:id="rId4" imgW="4645570" imgH="3487596" progId="PowerPoint.Slide.8">
                  <p:embed/>
                </p:oleObj>
              </mc:Choice>
              <mc:Fallback>
                <p:oleObj name="Slide" r:id="rId4" imgW="4645570" imgH="3487596" progId="PowerPoint.Slide.8">
                  <p:embed/>
                  <p:pic>
                    <p:nvPicPr>
                      <p:cNvPr id="30722" name="Object 2">
                        <a:extLst>
                          <a:ext uri="{FF2B5EF4-FFF2-40B4-BE49-F238E27FC236}">
                            <a16:creationId xmlns:a16="http://schemas.microsoft.com/office/drawing/2014/main" id="{8D691F63-A19F-4464-BAA9-F58C1F39F7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9050"/>
                        <a:ext cx="9144000" cy="686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50942B02-43E8-46D6-84AA-608B2F422FA3}"/>
              </a:ext>
            </a:extLst>
          </p:cNvPr>
          <p:cNvSpPr txBox="1"/>
          <p:nvPr/>
        </p:nvSpPr>
        <p:spPr>
          <a:xfrm>
            <a:off x="7552009" y="6393765"/>
            <a:ext cx="29612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Neumann et al. C 2003</a:t>
            </a:r>
          </a:p>
        </p:txBody>
      </p:sp>
    </p:spTree>
    <p:extLst>
      <p:ext uri="{BB962C8B-B14F-4D97-AF65-F5344CB8AC3E}">
        <p14:creationId xmlns:p14="http://schemas.microsoft.com/office/powerpoint/2010/main" val="2525014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85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504" y="394826"/>
            <a:ext cx="11387409" cy="5444112"/>
          </a:xfrm>
        </p:spPr>
        <p:txBody>
          <a:bodyPr>
            <a:normAutofit lnSpcReduction="10000"/>
          </a:bodyPr>
          <a:lstStyle/>
          <a:p>
            <a:pPr marL="0" indent="0">
              <a:buNone/>
            </a:pPr>
            <a:r>
              <a:rPr lang="en-US" sz="5400" b="1" dirty="0" err="1" smtClean="0">
                <a:solidFill>
                  <a:schemeClr val="bg1"/>
                </a:solidFill>
                <a:latin typeface="Proxima Nova" panose="02000506030000020004" pitchFamily="50" charset="0"/>
              </a:rPr>
              <a:t>WiFi</a:t>
            </a:r>
            <a:r>
              <a:rPr lang="en-US" sz="5400" b="1" dirty="0" smtClean="0">
                <a:solidFill>
                  <a:schemeClr val="bg1"/>
                </a:solidFill>
                <a:latin typeface="Proxima Nova" panose="02000506030000020004" pitchFamily="50" charset="0"/>
              </a:rPr>
              <a:t> Access Information</a:t>
            </a:r>
          </a:p>
          <a:p>
            <a:pPr marL="0" indent="0">
              <a:buNone/>
            </a:pPr>
            <a:r>
              <a:rPr lang="en-US" sz="1200" b="1" dirty="0" smtClean="0">
                <a:solidFill>
                  <a:schemeClr val="bg1"/>
                </a:solidFill>
                <a:latin typeface="Proxima Nova" panose="02000506030000020004" pitchFamily="50" charset="0"/>
              </a:rPr>
              <a:t> </a:t>
            </a:r>
          </a:p>
          <a:p>
            <a:pPr marL="914400" indent="-914400">
              <a:buFont typeface="+mj-lt"/>
              <a:buAutoNum type="arabicPeriod"/>
            </a:pPr>
            <a:r>
              <a:rPr lang="en-US" sz="3600" dirty="0" smtClean="0">
                <a:solidFill>
                  <a:schemeClr val="bg1"/>
                </a:solidFill>
                <a:latin typeface="Proxima Nova" panose="02000506030000020004" pitchFamily="50" charset="0"/>
              </a:rPr>
              <a:t>Set your devise to search for available </a:t>
            </a:r>
            <a:r>
              <a:rPr lang="en-US" sz="3600" dirty="0" err="1" smtClean="0">
                <a:solidFill>
                  <a:schemeClr val="bg1"/>
                </a:solidFill>
                <a:latin typeface="Proxima Nova" panose="02000506030000020004" pitchFamily="50" charset="0"/>
              </a:rPr>
              <a:t>WiFi</a:t>
            </a:r>
            <a:r>
              <a:rPr lang="en-US" sz="3600" dirty="0" smtClean="0">
                <a:solidFill>
                  <a:schemeClr val="bg1"/>
                </a:solidFill>
                <a:latin typeface="Proxima Nova" panose="02000506030000020004" pitchFamily="50" charset="0"/>
              </a:rPr>
              <a:t> networks</a:t>
            </a:r>
          </a:p>
          <a:p>
            <a:pPr marL="914400" indent="-914400">
              <a:buFont typeface="+mj-lt"/>
              <a:buAutoNum type="arabicPeriod"/>
            </a:pPr>
            <a:r>
              <a:rPr lang="en-US" sz="3600" dirty="0" smtClean="0">
                <a:solidFill>
                  <a:schemeClr val="bg1"/>
                </a:solidFill>
                <a:latin typeface="Proxima Nova" panose="02000506030000020004" pitchFamily="50" charset="0"/>
              </a:rPr>
              <a:t>Connect to </a:t>
            </a:r>
            <a:r>
              <a:rPr lang="en-US" sz="3600" b="1" dirty="0" err="1" smtClean="0">
                <a:solidFill>
                  <a:schemeClr val="bg1"/>
                </a:solidFill>
                <a:latin typeface="Proxima Nova" panose="02000506030000020004" pitchFamily="50" charset="0"/>
              </a:rPr>
              <a:t>ucd</a:t>
            </a:r>
            <a:r>
              <a:rPr lang="en-US" sz="3600" b="1" dirty="0" smtClean="0">
                <a:solidFill>
                  <a:schemeClr val="bg1"/>
                </a:solidFill>
                <a:latin typeface="Proxima Nova" panose="02000506030000020004" pitchFamily="50" charset="0"/>
              </a:rPr>
              <a:t>-guest </a:t>
            </a:r>
            <a:r>
              <a:rPr lang="en-US" sz="3600" dirty="0" smtClean="0">
                <a:solidFill>
                  <a:schemeClr val="bg1"/>
                </a:solidFill>
                <a:latin typeface="Proxima Nova" panose="02000506030000020004" pitchFamily="50" charset="0"/>
              </a:rPr>
              <a:t>network</a:t>
            </a:r>
          </a:p>
          <a:p>
            <a:pPr marL="914400" indent="-914400">
              <a:buFont typeface="+mj-lt"/>
              <a:buAutoNum type="arabicPeriod"/>
            </a:pPr>
            <a:r>
              <a:rPr lang="en-US" sz="3600" dirty="0" smtClean="0">
                <a:solidFill>
                  <a:schemeClr val="bg1"/>
                </a:solidFill>
                <a:latin typeface="Proxima Nova" panose="02000506030000020004" pitchFamily="50" charset="0"/>
              </a:rPr>
              <a:t>Open a web browser and follow the </a:t>
            </a:r>
            <a:r>
              <a:rPr lang="en-US" sz="3600" dirty="0" err="1" smtClean="0">
                <a:solidFill>
                  <a:schemeClr val="bg1"/>
                </a:solidFill>
                <a:latin typeface="Proxima Nova" panose="02000506030000020004" pitchFamily="50" charset="0"/>
              </a:rPr>
              <a:t>WiFi</a:t>
            </a:r>
            <a:r>
              <a:rPr lang="en-US" sz="3600" dirty="0" smtClean="0">
                <a:solidFill>
                  <a:schemeClr val="bg1"/>
                </a:solidFill>
                <a:latin typeface="Proxima Nova" panose="02000506030000020004" pitchFamily="50" charset="0"/>
              </a:rPr>
              <a:t> access instructions</a:t>
            </a:r>
          </a:p>
          <a:p>
            <a:pPr marL="0" indent="0">
              <a:buNone/>
            </a:pPr>
            <a:endParaRPr lang="en-US" sz="3600" dirty="0" smtClean="0">
              <a:solidFill>
                <a:schemeClr val="bg1"/>
              </a:solidFill>
              <a:latin typeface="Proxima Nova" panose="02000506030000020004" pitchFamily="50" charset="0"/>
            </a:endParaRPr>
          </a:p>
          <a:p>
            <a:pPr marL="0" indent="0" algn="ctr">
              <a:buNone/>
            </a:pPr>
            <a:r>
              <a:rPr lang="en-US" i="1" dirty="0" smtClean="0">
                <a:solidFill>
                  <a:schemeClr val="bg1"/>
                </a:solidFill>
                <a:latin typeface="Proxima Nova" panose="02000506030000020004" pitchFamily="50" charset="0"/>
              </a:rPr>
              <a:t>Need help with this or anything else?</a:t>
            </a:r>
          </a:p>
          <a:p>
            <a:pPr marL="0" indent="0" algn="ctr">
              <a:buNone/>
            </a:pPr>
            <a:r>
              <a:rPr lang="en-US" dirty="0" smtClean="0">
                <a:solidFill>
                  <a:schemeClr val="bg1"/>
                </a:solidFill>
                <a:latin typeface="Proxima Nova" panose="02000506030000020004" pitchFamily="50" charset="0"/>
              </a:rPr>
              <a:t>Stop by the </a:t>
            </a:r>
            <a:r>
              <a:rPr lang="en-US" b="1" dirty="0" smtClean="0">
                <a:solidFill>
                  <a:schemeClr val="bg1"/>
                </a:solidFill>
                <a:latin typeface="Proxima Nova" panose="02000506030000020004" pitchFamily="50" charset="0"/>
              </a:rPr>
              <a:t>registration desk </a:t>
            </a:r>
            <a:r>
              <a:rPr lang="en-US" dirty="0" smtClean="0">
                <a:solidFill>
                  <a:schemeClr val="bg1"/>
                </a:solidFill>
                <a:latin typeface="Proxima Nova" panose="02000506030000020004" pitchFamily="50" charset="0"/>
              </a:rPr>
              <a:t>anytime.</a:t>
            </a:r>
            <a:endParaRPr lang="en-US" dirty="0">
              <a:solidFill>
                <a:schemeClr val="bg1"/>
              </a:solidFill>
              <a:latin typeface="Proxima Nova" panose="02000506030000020004" pitchFamily="50" charset="0"/>
            </a:endParaRPr>
          </a:p>
        </p:txBody>
      </p:sp>
      <p:sp>
        <p:nvSpPr>
          <p:cNvPr id="4" name="Rectangle 3"/>
          <p:cNvSpPr/>
          <p:nvPr/>
        </p:nvSpPr>
        <p:spPr>
          <a:xfrm>
            <a:off x="-132202" y="5985298"/>
            <a:ext cx="12691431" cy="977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77188" y="5985299"/>
            <a:ext cx="6443950" cy="830997"/>
          </a:xfrm>
          <a:prstGeom prst="rect">
            <a:avLst/>
          </a:prstGeom>
          <a:noFill/>
        </p:spPr>
        <p:txBody>
          <a:bodyPr wrap="square" rtlCol="0">
            <a:spAutoFit/>
          </a:bodyPr>
          <a:lstStyle/>
          <a:p>
            <a:r>
              <a:rPr lang="en-US" sz="2400" dirty="0" smtClean="0">
                <a:solidFill>
                  <a:schemeClr val="bg2">
                    <a:lumMod val="50000"/>
                  </a:schemeClr>
                </a:solidFill>
                <a:latin typeface="Proxima Nova" panose="02000506030000020004" pitchFamily="50" charset="0"/>
              </a:rPr>
              <a:t>Aligning the Food System</a:t>
            </a:r>
          </a:p>
          <a:p>
            <a:r>
              <a:rPr lang="en-US" sz="2400" i="1" dirty="0">
                <a:solidFill>
                  <a:schemeClr val="bg2">
                    <a:lumMod val="50000"/>
                  </a:schemeClr>
                </a:solidFill>
                <a:latin typeface="Proxima Nova" panose="02000506030000020004" pitchFamily="50" charset="0"/>
              </a:rPr>
              <a:t>f</a:t>
            </a:r>
            <a:r>
              <a:rPr lang="en-US" sz="2400" i="1" dirty="0" smtClean="0">
                <a:solidFill>
                  <a:schemeClr val="bg2">
                    <a:lumMod val="50000"/>
                  </a:schemeClr>
                </a:solidFill>
                <a:latin typeface="Proxima Nova" panose="02000506030000020004" pitchFamily="50" charset="0"/>
              </a:rPr>
              <a:t>or Improved Nutrition in Animal Source Foods</a:t>
            </a:r>
            <a:endParaRPr lang="en-US" sz="2400" i="1" dirty="0">
              <a:solidFill>
                <a:schemeClr val="bg2">
                  <a:lumMod val="50000"/>
                </a:schemeClr>
              </a:solidFill>
              <a:latin typeface="Proxima Nova" panose="02000506030000020004" pitchFamily="50" charset="0"/>
            </a:endParaRPr>
          </a:p>
        </p:txBody>
      </p:sp>
      <p:sp>
        <p:nvSpPr>
          <p:cNvPr id="9" name="TextBox 8"/>
          <p:cNvSpPr txBox="1"/>
          <p:nvPr/>
        </p:nvSpPr>
        <p:spPr>
          <a:xfrm>
            <a:off x="6543101" y="5985298"/>
            <a:ext cx="5355116" cy="830997"/>
          </a:xfrm>
          <a:prstGeom prst="rect">
            <a:avLst/>
          </a:prstGeom>
          <a:noFill/>
        </p:spPr>
        <p:txBody>
          <a:bodyPr wrap="square" rtlCol="0">
            <a:spAutoFit/>
          </a:bodyPr>
          <a:lstStyle/>
          <a:p>
            <a:pPr algn="r"/>
            <a:r>
              <a:rPr lang="en-US" sz="2400" dirty="0" smtClean="0">
                <a:solidFill>
                  <a:schemeClr val="bg2">
                    <a:lumMod val="50000"/>
                  </a:schemeClr>
                </a:solidFill>
                <a:latin typeface="Proxima Nova" panose="02000506030000020004" pitchFamily="50" charset="0"/>
              </a:rPr>
              <a:t>May 14-15, 2019</a:t>
            </a:r>
          </a:p>
          <a:p>
            <a:pPr algn="r"/>
            <a:r>
              <a:rPr lang="en-US" sz="2400" dirty="0" smtClean="0">
                <a:solidFill>
                  <a:schemeClr val="bg2">
                    <a:lumMod val="50000"/>
                  </a:schemeClr>
                </a:solidFill>
                <a:latin typeface="Proxima Nova" panose="02000506030000020004" pitchFamily="50" charset="0"/>
              </a:rPr>
              <a:t>UC Davis</a:t>
            </a:r>
          </a:p>
        </p:txBody>
      </p:sp>
    </p:spTree>
    <p:extLst>
      <p:ext uri="{BB962C8B-B14F-4D97-AF65-F5344CB8AC3E}">
        <p14:creationId xmlns:p14="http://schemas.microsoft.com/office/powerpoint/2010/main" val="32016234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0DBD0CB-0A31-4694-A287-D628C3F32253}"/>
              </a:ext>
            </a:extLst>
          </p:cNvPr>
          <p:cNvSpPr>
            <a:spLocks noGrp="1" noChangeArrowheads="1"/>
          </p:cNvSpPr>
          <p:nvPr>
            <p:ph type="title"/>
          </p:nvPr>
        </p:nvSpPr>
        <p:spPr>
          <a:xfrm>
            <a:off x="1981200" y="367840"/>
            <a:ext cx="8229600" cy="1143000"/>
          </a:xfrm>
        </p:spPr>
        <p:txBody>
          <a:bodyPr/>
          <a:lstStyle/>
          <a:p>
            <a:pPr eaLnBrk="1" hangingPunct="1"/>
            <a:r>
              <a:rPr lang="en-US" altLang="en-US" sz="3600" b="1" dirty="0">
                <a:solidFill>
                  <a:schemeClr val="bg1"/>
                </a:solidFill>
                <a:ea typeface="ＭＳ Ｐゴシック" panose="020B0600070205080204" pitchFamily="34" charset="-128"/>
              </a:rPr>
              <a:t>Change in Total Test Scores by Group (over 5 school terms)</a:t>
            </a:r>
          </a:p>
        </p:txBody>
      </p:sp>
      <p:pic>
        <p:nvPicPr>
          <p:cNvPr id="32771" name="Content Placeholder 6">
            <a:extLst>
              <a:ext uri="{FF2B5EF4-FFF2-40B4-BE49-F238E27FC236}">
                <a16:creationId xmlns:a16="http://schemas.microsoft.com/office/drawing/2014/main" id="{A5FE176D-21BA-46E5-A076-104FBA62C2A7}"/>
              </a:ext>
            </a:extLst>
          </p:cNvPr>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81200" y="1312791"/>
            <a:ext cx="8229600" cy="3889375"/>
          </a:xfrm>
          <a:solidFill>
            <a:schemeClr val="bg1"/>
          </a:solidFill>
        </p:spPr>
      </p:pic>
      <p:sp>
        <p:nvSpPr>
          <p:cNvPr id="32772" name="TextBox 11">
            <a:extLst>
              <a:ext uri="{FF2B5EF4-FFF2-40B4-BE49-F238E27FC236}">
                <a16:creationId xmlns:a16="http://schemas.microsoft.com/office/drawing/2014/main" id="{69C97AE4-FDEA-44D9-AA4B-31C731431FE9}"/>
              </a:ext>
            </a:extLst>
          </p:cNvPr>
          <p:cNvSpPr txBox="1">
            <a:spLocks noChangeArrowheads="1"/>
          </p:cNvSpPr>
          <p:nvPr/>
        </p:nvSpPr>
        <p:spPr bwMode="auto">
          <a:xfrm>
            <a:off x="2057400" y="5205045"/>
            <a:ext cx="83058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5B9BD5"/>
                </a:solidFill>
                <a:effectLst/>
                <a:uLnTx/>
                <a:uFillTx/>
                <a:latin typeface="Arial" panose="020B0604020202020204" pitchFamily="34" charset="0"/>
                <a:ea typeface="ＭＳ Ｐゴシック" panose="020B0600070205080204" pitchFamily="34" charset="-128"/>
                <a:cs typeface="+mn-cs"/>
              </a:rPr>
              <a:t>*Statistically significant, p &lt; 0.05</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5B9BD5"/>
                </a:solidFill>
                <a:effectLst/>
                <a:uLnTx/>
                <a:uFillTx/>
                <a:latin typeface="Arial" panose="020B0604020202020204" pitchFamily="34" charset="0"/>
                <a:ea typeface="ＭＳ Ｐゴシック" panose="020B0600070205080204" pitchFamily="34" charset="-128"/>
                <a:cs typeface="+mn-cs"/>
              </a:rPr>
              <a:t>Adjusted for age, gender, maternal literacy*, height, home food intake, SES, attendance*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5B9BD5"/>
              </a:solidFill>
              <a:effectLst/>
              <a:uLnTx/>
              <a:uFillTx/>
              <a:latin typeface="Arial" panose="020B0604020202020204" pitchFamily="34" charset="0"/>
              <a:ea typeface="ＭＳ Ｐゴシック" panose="020B0600070205080204" pitchFamily="34" charset="-128"/>
              <a:cs typeface="+mn-cs"/>
            </a:endParaRPr>
          </a:p>
        </p:txBody>
      </p:sp>
      <p:sp>
        <p:nvSpPr>
          <p:cNvPr id="32773" name="Text Box 5">
            <a:extLst>
              <a:ext uri="{FF2B5EF4-FFF2-40B4-BE49-F238E27FC236}">
                <a16:creationId xmlns:a16="http://schemas.microsoft.com/office/drawing/2014/main" id="{90FDF341-6C48-48F3-9982-894886D591A1}"/>
              </a:ext>
            </a:extLst>
          </p:cNvPr>
          <p:cNvSpPr txBox="1">
            <a:spLocks noChangeArrowheads="1"/>
          </p:cNvSpPr>
          <p:nvPr/>
        </p:nvSpPr>
        <p:spPr bwMode="auto">
          <a:xfrm>
            <a:off x="3124203" y="2362203"/>
            <a:ext cx="322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a:t>
            </a:r>
          </a:p>
        </p:txBody>
      </p:sp>
      <p:sp>
        <p:nvSpPr>
          <p:cNvPr id="32774" name="Text Box 6">
            <a:extLst>
              <a:ext uri="{FF2B5EF4-FFF2-40B4-BE49-F238E27FC236}">
                <a16:creationId xmlns:a16="http://schemas.microsoft.com/office/drawing/2014/main" id="{E694DDB8-4B36-46E4-8B17-7B4D2CD55218}"/>
              </a:ext>
            </a:extLst>
          </p:cNvPr>
          <p:cNvSpPr txBox="1">
            <a:spLocks noChangeArrowheads="1"/>
          </p:cNvSpPr>
          <p:nvPr/>
        </p:nvSpPr>
        <p:spPr bwMode="auto">
          <a:xfrm>
            <a:off x="4876803" y="3048003"/>
            <a:ext cx="322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a:t>
            </a:r>
          </a:p>
        </p:txBody>
      </p:sp>
      <p:sp>
        <p:nvSpPr>
          <p:cNvPr id="32775" name="Text Box 7">
            <a:extLst>
              <a:ext uri="{FF2B5EF4-FFF2-40B4-BE49-F238E27FC236}">
                <a16:creationId xmlns:a16="http://schemas.microsoft.com/office/drawing/2014/main" id="{B56205CD-C369-49F5-A9CD-0D81C449A46D}"/>
              </a:ext>
            </a:extLst>
          </p:cNvPr>
          <p:cNvSpPr txBox="1">
            <a:spLocks noChangeArrowheads="1"/>
          </p:cNvSpPr>
          <p:nvPr/>
        </p:nvSpPr>
        <p:spPr bwMode="auto">
          <a:xfrm>
            <a:off x="8382000" y="5195888"/>
            <a:ext cx="304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a:t>
            </a:r>
          </a:p>
        </p:txBody>
      </p:sp>
      <p:sp>
        <p:nvSpPr>
          <p:cNvPr id="8" name="TextBox 7">
            <a:extLst>
              <a:ext uri="{FF2B5EF4-FFF2-40B4-BE49-F238E27FC236}">
                <a16:creationId xmlns:a16="http://schemas.microsoft.com/office/drawing/2014/main" id="{3BCBFDCC-12F2-462D-8025-F68B08DB9D5F}"/>
              </a:ext>
            </a:extLst>
          </p:cNvPr>
          <p:cNvSpPr txBox="1"/>
          <p:nvPr/>
        </p:nvSpPr>
        <p:spPr>
          <a:xfrm>
            <a:off x="7516839" y="6323425"/>
            <a:ext cx="29612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Neumann et al. C 2003</a:t>
            </a:r>
          </a:p>
        </p:txBody>
      </p:sp>
      <p:sp>
        <p:nvSpPr>
          <p:cNvPr id="9" name="Rectangle 2">
            <a:extLst>
              <a:ext uri="{FF2B5EF4-FFF2-40B4-BE49-F238E27FC236}">
                <a16:creationId xmlns:a16="http://schemas.microsoft.com/office/drawing/2014/main" id="{A92178C1-2AE9-4910-A255-D241B68792CD}"/>
              </a:ext>
            </a:extLst>
          </p:cNvPr>
          <p:cNvSpPr txBox="1">
            <a:spLocks noChangeArrowheads="1"/>
          </p:cNvSpPr>
          <p:nvPr/>
        </p:nvSpPr>
        <p:spPr>
          <a:xfrm>
            <a:off x="2133600" y="404178"/>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spc="-120" baseline="0">
                <a:solidFill>
                  <a:srgbClr val="27436B"/>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600" b="1" i="0" u="none" strike="noStrike" kern="1200" cap="none" spc="-120" normalizeH="0" baseline="0" noProof="0" dirty="0">
                <a:ln>
                  <a:noFill/>
                </a:ln>
                <a:solidFill>
                  <a:prstClr val="black"/>
                </a:solidFill>
                <a:effectLst/>
                <a:uLnTx/>
                <a:uFillTx/>
                <a:latin typeface="Calibri Light" panose="020F0302020204030204"/>
                <a:ea typeface="ＭＳ Ｐゴシック" panose="020B0600070205080204" pitchFamily="34" charset="-128"/>
                <a:cs typeface="+mj-cs"/>
              </a:rPr>
              <a:t>Change in total test Scores by Group (over 5 school terms)</a:t>
            </a:r>
          </a:p>
        </p:txBody>
      </p:sp>
    </p:spTree>
    <p:extLst>
      <p:ext uri="{BB962C8B-B14F-4D97-AF65-F5344CB8AC3E}">
        <p14:creationId xmlns:p14="http://schemas.microsoft.com/office/powerpoint/2010/main" val="40900613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kenya2">
            <a:extLst>
              <a:ext uri="{FF2B5EF4-FFF2-40B4-BE49-F238E27FC236}">
                <a16:creationId xmlns:a16="http://schemas.microsoft.com/office/drawing/2014/main" id="{A1CECDB3-7E10-48A1-B4B5-BE1DCC9731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93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3">
            <a:extLst>
              <a:ext uri="{FF2B5EF4-FFF2-40B4-BE49-F238E27FC236}">
                <a16:creationId xmlns:a16="http://schemas.microsoft.com/office/drawing/2014/main" id="{1148F627-C591-4305-8DE5-8D40CE2C563D}"/>
              </a:ext>
            </a:extLst>
          </p:cNvPr>
          <p:cNvSpPr txBox="1">
            <a:spLocks noChangeArrowheads="1"/>
          </p:cNvSpPr>
          <p:nvPr/>
        </p:nvSpPr>
        <p:spPr bwMode="auto">
          <a:xfrm>
            <a:off x="4419603" y="2133603"/>
            <a:ext cx="1158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6868" name="Text Box 4">
            <a:extLst>
              <a:ext uri="{FF2B5EF4-FFF2-40B4-BE49-F238E27FC236}">
                <a16:creationId xmlns:a16="http://schemas.microsoft.com/office/drawing/2014/main" id="{7DBCB675-C2F4-4671-A92E-C0D5547EB6E3}"/>
              </a:ext>
            </a:extLst>
          </p:cNvPr>
          <p:cNvSpPr txBox="1">
            <a:spLocks noChangeArrowheads="1"/>
          </p:cNvSpPr>
          <p:nvPr/>
        </p:nvSpPr>
        <p:spPr bwMode="auto">
          <a:xfrm>
            <a:off x="4479928" y="2171703"/>
            <a:ext cx="1158875"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36869" name="Text Box 5">
            <a:extLst>
              <a:ext uri="{FF2B5EF4-FFF2-40B4-BE49-F238E27FC236}">
                <a16:creationId xmlns:a16="http://schemas.microsoft.com/office/drawing/2014/main" id="{4B4B26DF-1BDE-429E-A09B-902A52D40C2C}"/>
              </a:ext>
            </a:extLst>
          </p:cNvPr>
          <p:cNvSpPr txBox="1">
            <a:spLocks noChangeArrowheads="1"/>
          </p:cNvSpPr>
          <p:nvPr/>
        </p:nvSpPr>
        <p:spPr bwMode="auto">
          <a:xfrm>
            <a:off x="4479925" y="2170113"/>
            <a:ext cx="174625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1800" b="1" i="1"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githeri</a:t>
            </a:r>
            <a:r>
              <a:rPr kumimoji="0" lang="en-US" altLang="en-US"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 plus oil</a:t>
            </a:r>
          </a:p>
        </p:txBody>
      </p:sp>
      <p:sp>
        <p:nvSpPr>
          <p:cNvPr id="36870" name="Text Box 6">
            <a:extLst>
              <a:ext uri="{FF2B5EF4-FFF2-40B4-BE49-F238E27FC236}">
                <a16:creationId xmlns:a16="http://schemas.microsoft.com/office/drawing/2014/main" id="{DC55FE79-194D-4225-B97C-D5F0EE93D45C}"/>
              </a:ext>
            </a:extLst>
          </p:cNvPr>
          <p:cNvSpPr txBox="1">
            <a:spLocks noChangeArrowheads="1"/>
          </p:cNvSpPr>
          <p:nvPr/>
        </p:nvSpPr>
        <p:spPr bwMode="auto">
          <a:xfrm>
            <a:off x="5486400" y="6308728"/>
            <a:ext cx="4800600"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30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36871" name="Text Box 7">
            <a:extLst>
              <a:ext uri="{FF2B5EF4-FFF2-40B4-BE49-F238E27FC236}">
                <a16:creationId xmlns:a16="http://schemas.microsoft.com/office/drawing/2014/main" id="{DB3AC711-81FA-40CC-9DC5-93A7AE1E0114}"/>
              </a:ext>
            </a:extLst>
          </p:cNvPr>
          <p:cNvSpPr txBox="1">
            <a:spLocks noChangeArrowheads="1"/>
          </p:cNvSpPr>
          <p:nvPr/>
        </p:nvSpPr>
        <p:spPr bwMode="auto">
          <a:xfrm>
            <a:off x="1524000" y="3"/>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endParaRPr kumimoji="0" lang="en-US" altLang="en-US" sz="30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36872" name="Text Box 8">
            <a:extLst>
              <a:ext uri="{FF2B5EF4-FFF2-40B4-BE49-F238E27FC236}">
                <a16:creationId xmlns:a16="http://schemas.microsoft.com/office/drawing/2014/main" id="{34D5E5CD-147E-4D73-AED3-A1914B335F26}"/>
              </a:ext>
            </a:extLst>
          </p:cNvPr>
          <p:cNvSpPr txBox="1">
            <a:spLocks noChangeArrowheads="1"/>
          </p:cNvSpPr>
          <p:nvPr/>
        </p:nvSpPr>
        <p:spPr bwMode="auto">
          <a:xfrm>
            <a:off x="1524000" y="0"/>
            <a:ext cx="9144000" cy="641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altLang="en-US" sz="3600" b="1"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rPr>
              <a:t>ARM MUSCLE AREA (cm</a:t>
            </a:r>
            <a:r>
              <a:rPr kumimoji="0" lang="en-US" altLang="en-US" sz="3600" b="1" i="0" u="none" strike="noStrike" kern="1200" cap="none" spc="0" normalizeH="0" baseline="3000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rPr>
              <a:t>2</a:t>
            </a:r>
            <a:r>
              <a:rPr kumimoji="0" lang="en-US" altLang="en-US" sz="3600" b="1"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rPr>
              <a:t>)</a:t>
            </a:r>
          </a:p>
        </p:txBody>
      </p:sp>
      <p:sp>
        <p:nvSpPr>
          <p:cNvPr id="36873" name="Rectangle 9">
            <a:extLst>
              <a:ext uri="{FF2B5EF4-FFF2-40B4-BE49-F238E27FC236}">
                <a16:creationId xmlns:a16="http://schemas.microsoft.com/office/drawing/2014/main" id="{71C7C4C1-62D7-4C79-9156-70F81D5273A0}"/>
              </a:ext>
            </a:extLst>
          </p:cNvPr>
          <p:cNvSpPr>
            <a:spLocks noChangeArrowheads="1"/>
          </p:cNvSpPr>
          <p:nvPr/>
        </p:nvSpPr>
        <p:spPr bwMode="auto">
          <a:xfrm>
            <a:off x="1524000" y="609600"/>
            <a:ext cx="9144000" cy="533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0" name="TextBox 9">
            <a:extLst>
              <a:ext uri="{FF2B5EF4-FFF2-40B4-BE49-F238E27FC236}">
                <a16:creationId xmlns:a16="http://schemas.microsoft.com/office/drawing/2014/main" id="{493D1C8C-2071-4273-879A-57829E74F19B}"/>
              </a:ext>
            </a:extLst>
          </p:cNvPr>
          <p:cNvSpPr txBox="1"/>
          <p:nvPr/>
        </p:nvSpPr>
        <p:spPr>
          <a:xfrm>
            <a:off x="7263620" y="6365629"/>
            <a:ext cx="29612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Neumann et al. C 2003</a:t>
            </a:r>
          </a:p>
        </p:txBody>
      </p:sp>
    </p:spTree>
    <p:extLst>
      <p:ext uri="{BB962C8B-B14F-4D97-AF65-F5344CB8AC3E}">
        <p14:creationId xmlns:p14="http://schemas.microsoft.com/office/powerpoint/2010/main" val="16306930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E4D48BFA-BAB0-4564-B49B-BADDCC234A4F}"/>
              </a:ext>
            </a:extLst>
          </p:cNvPr>
          <p:cNvSpPr>
            <a:spLocks noGrp="1" noChangeArrowheads="1"/>
          </p:cNvSpPr>
          <p:nvPr>
            <p:ph type="title"/>
          </p:nvPr>
        </p:nvSpPr>
        <p:spPr>
          <a:xfrm>
            <a:off x="2209800" y="228600"/>
            <a:ext cx="7772400" cy="838200"/>
          </a:xfrm>
        </p:spPr>
        <p:txBody>
          <a:bodyPr/>
          <a:lstStyle/>
          <a:p>
            <a:pPr eaLnBrk="1" hangingPunct="1"/>
            <a:r>
              <a:rPr lang="en-US" altLang="en-US" b="1" dirty="0">
                <a:solidFill>
                  <a:srgbClr val="FFFFFF"/>
                </a:solidFill>
                <a:ea typeface="ＭＳ Ｐゴシック" panose="020B0600070205080204" pitchFamily="34" charset="-128"/>
              </a:rPr>
              <a:t>Summary</a:t>
            </a:r>
          </a:p>
        </p:txBody>
      </p:sp>
      <p:sp>
        <p:nvSpPr>
          <p:cNvPr id="6" name="Rectangle 3">
            <a:extLst>
              <a:ext uri="{FF2B5EF4-FFF2-40B4-BE49-F238E27FC236}">
                <a16:creationId xmlns:a16="http://schemas.microsoft.com/office/drawing/2014/main" id="{88FE2C94-2BB1-4149-AEC2-BE72154CB51F}"/>
              </a:ext>
            </a:extLst>
          </p:cNvPr>
          <p:cNvSpPr txBox="1">
            <a:spLocks noChangeArrowheads="1"/>
          </p:cNvSpPr>
          <p:nvPr/>
        </p:nvSpPr>
        <p:spPr>
          <a:xfrm>
            <a:off x="1905000" y="1371600"/>
            <a:ext cx="8458200" cy="3819378"/>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91440" marR="0" lvl="0" indent="-91440" algn="l" defTabSz="914400" rtl="0" eaLnBrk="1" fontAlgn="auto" latinLnBrk="0" hangingPunct="1">
              <a:lnSpc>
                <a:spcPct val="85000"/>
              </a:lnSpc>
              <a:spcBef>
                <a:spcPts val="1300"/>
              </a:spcBef>
              <a:spcAft>
                <a:spcPts val="0"/>
              </a:spcAft>
              <a:buClrTx/>
              <a:buSzTx/>
              <a:buFont typeface="Arial" pitchFamily="34" charset="0"/>
              <a:buChar char=" "/>
              <a:tabLst/>
              <a:defRPr/>
            </a:pPr>
            <a:r>
              <a:rPr kumimoji="0" lang="en-US" altLang="en-US" sz="2800" b="1" i="0" u="none" strike="noStrike" kern="1200" cap="none" spc="0" normalizeH="0" baseline="0" noProof="0" dirty="0">
                <a:ln>
                  <a:noFill/>
                </a:ln>
                <a:solidFill>
                  <a:srgbClr val="5B9BD5"/>
                </a:solidFill>
                <a:effectLst/>
                <a:uLnTx/>
                <a:uFillTx/>
                <a:latin typeface="Calibri" panose="020F0502020204030204"/>
                <a:ea typeface="ＭＳ Ｐゴシック" panose="020B0600070205080204" pitchFamily="34" charset="-128"/>
                <a:cs typeface="+mn-cs"/>
              </a:rPr>
              <a:t>This RCT with meat supplementation showed:</a:t>
            </a:r>
          </a:p>
          <a:p>
            <a:pPr marL="91440" marR="0" lvl="0" indent="-91440" algn="l" defTabSz="914400" rtl="0" eaLnBrk="1" fontAlgn="auto" latinLnBrk="0" hangingPunct="1">
              <a:lnSpc>
                <a:spcPct val="85000"/>
              </a:lnSpc>
              <a:spcBef>
                <a:spcPts val="1300"/>
              </a:spcBef>
              <a:spcAft>
                <a:spcPts val="0"/>
              </a:spcAft>
              <a:buClrTx/>
              <a:buSzTx/>
              <a:buFont typeface="Arial" pitchFamily="34" charset="0"/>
              <a:buChar char=" "/>
              <a:tabLst/>
              <a:defRPr/>
            </a:pPr>
            <a:endParaRPr kumimoji="0" lang="en-US" altLang="en-US" sz="2800" b="1" i="0" u="none" strike="noStrike" kern="1200" cap="none" spc="0" normalizeH="0" baseline="0" noProof="0" dirty="0">
              <a:ln>
                <a:noFill/>
              </a:ln>
              <a:solidFill>
                <a:srgbClr val="5B9BD5"/>
              </a:solidFill>
              <a:effectLst/>
              <a:uLnTx/>
              <a:uFillTx/>
              <a:latin typeface="Calibri" panose="020F0502020204030204"/>
              <a:ea typeface="ＭＳ Ｐゴシック" panose="020B0600070205080204" pitchFamily="34" charset="-128"/>
              <a:cs typeface="+mn-cs"/>
            </a:endParaRPr>
          </a:p>
          <a:p>
            <a:pPr marL="274320" marR="0" lvl="1" indent="-342900" algn="l" defTabSz="914400" rtl="0" eaLnBrk="1" fontAlgn="auto" latinLnBrk="0" hangingPunct="1">
              <a:lnSpc>
                <a:spcPct val="85000"/>
              </a:lnSpc>
              <a:spcBef>
                <a:spcPts val="600"/>
              </a:spcBef>
              <a:spcAft>
                <a:spcPts val="0"/>
              </a:spcAft>
              <a:buClrTx/>
              <a:buSzTx/>
              <a:buFont typeface="Arial" pitchFamily="34" charset="0"/>
              <a:buChar char=" "/>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Increased cognitive and school performance</a:t>
            </a:r>
          </a:p>
          <a:p>
            <a:pPr marL="274320" marR="0" lvl="1" indent="-342900" algn="l" defTabSz="914400" rtl="0" eaLnBrk="1" fontAlgn="auto" latinLnBrk="0" hangingPunct="1">
              <a:lnSpc>
                <a:spcPct val="85000"/>
              </a:lnSpc>
              <a:spcBef>
                <a:spcPts val="600"/>
              </a:spcBef>
              <a:spcAft>
                <a:spcPts val="0"/>
              </a:spcAft>
              <a:buClrTx/>
              <a:buSzTx/>
              <a:buFont typeface="Arial" pitchFamily="34" charset="0"/>
              <a:buChar char=" "/>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Increased high levels of physical activity</a:t>
            </a:r>
          </a:p>
          <a:p>
            <a:pPr marL="274320" marR="0" lvl="1" indent="-342900" algn="l" defTabSz="914400" rtl="0" eaLnBrk="1" fontAlgn="auto" latinLnBrk="0" hangingPunct="1">
              <a:lnSpc>
                <a:spcPct val="85000"/>
              </a:lnSpc>
              <a:spcBef>
                <a:spcPts val="600"/>
              </a:spcBef>
              <a:spcAft>
                <a:spcPts val="0"/>
              </a:spcAft>
              <a:buClrTx/>
              <a:buSzTx/>
              <a:buFont typeface="Arial" pitchFamily="34" charset="0"/>
              <a:buChar char=" "/>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Increased initiative and leadership behaviors</a:t>
            </a:r>
          </a:p>
          <a:p>
            <a:pPr marL="274320" marR="0" lvl="1" indent="-342900" algn="l" defTabSz="914400" rtl="0" eaLnBrk="1" fontAlgn="auto" latinLnBrk="0" hangingPunct="1">
              <a:lnSpc>
                <a:spcPct val="85000"/>
              </a:lnSpc>
              <a:spcBef>
                <a:spcPts val="600"/>
              </a:spcBef>
              <a:spcAft>
                <a:spcPts val="0"/>
              </a:spcAft>
              <a:buClrTx/>
              <a:buSzTx/>
              <a:buFont typeface="Arial" pitchFamily="34" charset="0"/>
              <a:buChar char=" "/>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Increased mid-upper arm muscle area (lean body mass)</a:t>
            </a:r>
          </a:p>
          <a:p>
            <a:pPr marL="274320" marR="0" lvl="1" indent="-342900" algn="l" defTabSz="914400" rtl="0" eaLnBrk="1" fontAlgn="auto" latinLnBrk="0" hangingPunct="1">
              <a:lnSpc>
                <a:spcPct val="85000"/>
              </a:lnSpc>
              <a:spcBef>
                <a:spcPts val="600"/>
              </a:spcBef>
              <a:spcAft>
                <a:spcPts val="0"/>
              </a:spcAft>
              <a:buClrTx/>
              <a:buSzTx/>
              <a:buFont typeface="Arial" pitchFamily="34" charset="0"/>
              <a:buChar char=" "/>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Decreased morbidity</a:t>
            </a:r>
          </a:p>
          <a:p>
            <a:pPr marL="274320" marR="0" lvl="1" indent="-342900" algn="l" defTabSz="914400" rtl="0" eaLnBrk="1" fontAlgn="auto" latinLnBrk="0" hangingPunct="1">
              <a:lnSpc>
                <a:spcPct val="85000"/>
              </a:lnSpc>
              <a:spcBef>
                <a:spcPts val="600"/>
              </a:spcBef>
              <a:spcAft>
                <a:spcPts val="0"/>
              </a:spcAft>
              <a:buClrTx/>
              <a:buSzTx/>
              <a:buFont typeface="Arial" pitchFamily="34" charset="0"/>
              <a:buChar char=" "/>
              <a:tabLst/>
              <a:defRPr/>
            </a:pPr>
            <a:endParaRPr kumimoji="0" lang="en-US" altLang="en-US" sz="1000" b="0" i="0" u="none" strike="noStrike" kern="1200" cap="none" spc="0" normalizeH="0" baseline="0" noProof="0" dirty="0">
              <a:ln>
                <a:noFill/>
              </a:ln>
              <a:solidFill>
                <a:srgbClr val="FFFFFF"/>
              </a:solidFill>
              <a:effectLst/>
              <a:uLnTx/>
              <a:uFillTx/>
              <a:latin typeface="Calibri" panose="020F0502020204030204"/>
              <a:ea typeface="ＭＳ Ｐゴシック" panose="020B0600070205080204" pitchFamily="34" charset="-128"/>
              <a:cs typeface="+mn-cs"/>
            </a:endParaRPr>
          </a:p>
          <a:p>
            <a:pPr marL="274320" marR="0" lvl="1" indent="-342900" algn="l" defTabSz="914400" rtl="0" eaLnBrk="1" fontAlgn="auto" latinLnBrk="0" hangingPunct="1">
              <a:lnSpc>
                <a:spcPct val="85000"/>
              </a:lnSpc>
              <a:spcBef>
                <a:spcPts val="600"/>
              </a:spcBef>
              <a:spcAft>
                <a:spcPts val="0"/>
              </a:spcAft>
              <a:buClrTx/>
              <a:buSzTx/>
              <a:buFont typeface="Arial" pitchFamily="34" charset="0"/>
              <a:buChar char=" "/>
              <a:tabLst/>
              <a:defRPr/>
            </a:pPr>
            <a:endParaRPr kumimoji="0" lang="en-US" altLang="en-US" sz="1000" b="0" i="0" u="none" strike="noStrike" kern="1200" cap="none" spc="0" normalizeH="0" baseline="0" noProof="0" dirty="0">
              <a:ln>
                <a:noFill/>
              </a:ln>
              <a:solidFill>
                <a:srgbClr val="FFFFFF"/>
              </a:solidFill>
              <a:effectLst/>
              <a:uLnTx/>
              <a:uFillTx/>
              <a:latin typeface="Calibri" panose="020F0502020204030204"/>
              <a:ea typeface="ＭＳ Ｐゴシック" panose="020B0600070205080204" pitchFamily="34" charset="-128"/>
              <a:cs typeface="+mn-cs"/>
            </a:endParaRPr>
          </a:p>
        </p:txBody>
      </p:sp>
      <p:sp>
        <p:nvSpPr>
          <p:cNvPr id="7" name="TextBox 6">
            <a:extLst>
              <a:ext uri="{FF2B5EF4-FFF2-40B4-BE49-F238E27FC236}">
                <a16:creationId xmlns:a16="http://schemas.microsoft.com/office/drawing/2014/main" id="{8E57D83E-84CD-47B3-A849-6DD1B501D8FB}"/>
              </a:ext>
            </a:extLst>
          </p:cNvPr>
          <p:cNvSpPr txBox="1"/>
          <p:nvPr/>
        </p:nvSpPr>
        <p:spPr>
          <a:xfrm>
            <a:off x="7228451" y="5943598"/>
            <a:ext cx="29612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Neumann et al. C 2003</a:t>
            </a:r>
          </a:p>
        </p:txBody>
      </p:sp>
    </p:spTree>
    <p:extLst>
      <p:ext uri="{BB962C8B-B14F-4D97-AF65-F5344CB8AC3E}">
        <p14:creationId xmlns:p14="http://schemas.microsoft.com/office/powerpoint/2010/main" val="18155278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Grp="1" noChangeArrowheads="1"/>
          </p:cNvSpPr>
          <p:nvPr>
            <p:ph type="title"/>
          </p:nvPr>
        </p:nvSpPr>
        <p:spPr bwMode="auto">
          <a:xfrm>
            <a:off x="2781300" y="982438"/>
            <a:ext cx="6743700" cy="1132115"/>
          </a:xfrm>
          <a:prstGeom prst="rect">
            <a:avLst/>
          </a:prstGeom>
          <a:solidFill>
            <a:schemeClr val="accent1">
              <a:lumMod val="50000"/>
            </a:schemeClr>
          </a:solidFill>
          <a:ln w="9525">
            <a:noFill/>
            <a:miter lim="800000"/>
            <a:headEnd/>
            <a:tailEnd/>
          </a:ln>
        </p:spPr>
        <p:txBody>
          <a:bodyPr vert="horz" wrap="square" lIns="68580" tIns="34290" rIns="68580" bIns="34290" numCol="1" rtlCol="0" anchor="ctr" anchorCtr="0" compatLnSpc="1">
            <a:prstTxWarp prst="textNoShape">
              <a:avLst/>
            </a:prstTxWarp>
            <a:normAutofit/>
          </a:bodyPr>
          <a:lstStyle/>
          <a:p>
            <a:pPr lvl="0" algn="ctr"/>
            <a:r>
              <a:rPr lang="en-GB" sz="2700" b="1" dirty="0">
                <a:solidFill>
                  <a:schemeClr val="bg1"/>
                </a:solidFill>
              </a:rPr>
              <a:t>Minimum Dietary Diversity –Women </a:t>
            </a:r>
            <a:br>
              <a:rPr lang="en-GB" sz="2700" b="1" dirty="0">
                <a:solidFill>
                  <a:schemeClr val="bg1"/>
                </a:solidFill>
              </a:rPr>
            </a:br>
            <a:r>
              <a:rPr lang="en-GB" sz="2700" b="1" dirty="0">
                <a:solidFill>
                  <a:schemeClr val="bg1"/>
                </a:solidFill>
              </a:rPr>
              <a:t>Indicator to assess diet quality for Women  </a:t>
            </a:r>
          </a:p>
          <a:p>
            <a:pPr lvl="0" algn="ctr"/>
            <a:endParaRPr lang="en-US" sz="2700" b="1" dirty="0">
              <a:latin typeface="+mn-lt"/>
            </a:endParaRPr>
          </a:p>
        </p:txBody>
      </p:sp>
      <p:pic>
        <p:nvPicPr>
          <p:cNvPr id="120834" name="Picture 2"/>
          <p:cNvPicPr>
            <a:picLocks noGrp="1" noChangeAspect="1" noChangeArrowheads="1"/>
          </p:cNvPicPr>
          <p:nvPr>
            <p:ph sz="half" idx="2"/>
          </p:nvPr>
        </p:nvPicPr>
        <p:blipFill>
          <a:blip r:embed="rId3" cstate="print"/>
          <a:srcRect/>
          <a:stretch>
            <a:fillRect/>
          </a:stretch>
        </p:blipFill>
        <p:spPr bwMode="auto">
          <a:xfrm>
            <a:off x="1782906" y="2171702"/>
            <a:ext cx="8725077" cy="2506981"/>
          </a:xfrm>
          <a:prstGeom prst="rect">
            <a:avLst/>
          </a:prstGeom>
          <a:noFill/>
          <a:ln w="9525">
            <a:noFill/>
            <a:miter lim="800000"/>
            <a:headEnd/>
            <a:tailEnd/>
          </a:ln>
        </p:spPr>
      </p:pic>
      <p:pic>
        <p:nvPicPr>
          <p:cNvPr id="120836" name="Picture 4"/>
          <p:cNvPicPr>
            <a:picLocks noChangeAspect="1" noChangeArrowheads="1"/>
          </p:cNvPicPr>
          <p:nvPr/>
        </p:nvPicPr>
        <p:blipFill>
          <a:blip r:embed="rId4" cstate="print"/>
          <a:srcRect/>
          <a:stretch>
            <a:fillRect/>
          </a:stretch>
        </p:blipFill>
        <p:spPr bwMode="auto">
          <a:xfrm>
            <a:off x="5072745" y="4782197"/>
            <a:ext cx="2123395" cy="1957697"/>
          </a:xfrm>
          <a:prstGeom prst="rect">
            <a:avLst/>
          </a:prstGeom>
          <a:noFill/>
          <a:ln w="9525">
            <a:noFill/>
            <a:miter lim="800000"/>
            <a:headEnd/>
            <a:tailEnd/>
          </a:ln>
        </p:spPr>
      </p:pic>
      <p:sp>
        <p:nvSpPr>
          <p:cNvPr id="5" name="TextBox 4"/>
          <p:cNvSpPr txBox="1"/>
          <p:nvPr/>
        </p:nvSpPr>
        <p:spPr>
          <a:xfrm>
            <a:off x="7639050" y="4879523"/>
            <a:ext cx="26784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EU, FAO, FANTA III, USAID,  2014 </a:t>
            </a:r>
          </a:p>
        </p:txBody>
      </p:sp>
    </p:spTree>
    <p:extLst>
      <p:ext uri="{BB962C8B-B14F-4D97-AF65-F5344CB8AC3E}">
        <p14:creationId xmlns:p14="http://schemas.microsoft.com/office/powerpoint/2010/main" val="19677733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B2875EE-B17F-C647-8E96-870FBC03853B}"/>
              </a:ext>
            </a:extLst>
          </p:cNvPr>
          <p:cNvSpPr>
            <a:spLocks noGrp="1"/>
          </p:cNvSpPr>
          <p:nvPr>
            <p:ph type="ctrTitle"/>
          </p:nvPr>
        </p:nvSpPr>
        <p:spPr>
          <a:xfrm>
            <a:off x="1971074" y="1305982"/>
            <a:ext cx="7886700" cy="692497"/>
          </a:xfrm>
        </p:spPr>
        <p:txBody>
          <a:bodyPr/>
          <a:lstStyle/>
          <a:p>
            <a:r>
              <a:rPr lang="en-US" sz="2700"/>
              <a:t>Target 1 – </a:t>
            </a:r>
            <a:r>
              <a:rPr lang="en-US" sz="2700" b="1"/>
              <a:t>Healthy Diets</a:t>
            </a:r>
            <a:br>
              <a:rPr lang="en-US" sz="2700" b="1"/>
            </a:br>
            <a:r>
              <a:rPr lang="en-US" sz="1800"/>
              <a:t>2500 kcal/day</a:t>
            </a:r>
          </a:p>
        </p:txBody>
      </p:sp>
      <p:pic>
        <p:nvPicPr>
          <p:cNvPr id="5" name="Picture 4">
            <a:extLst>
              <a:ext uri="{FF2B5EF4-FFF2-40B4-BE49-F238E27FC236}">
                <a16:creationId xmlns:a16="http://schemas.microsoft.com/office/drawing/2014/main" id="{730B0858-28D2-0349-8882-528EF6026E76}"/>
              </a:ext>
            </a:extLst>
          </p:cNvPr>
          <p:cNvPicPr>
            <a:picLocks noChangeAspect="1"/>
          </p:cNvPicPr>
          <p:nvPr/>
        </p:nvPicPr>
        <p:blipFill>
          <a:blip r:embed="rId2"/>
          <a:stretch>
            <a:fillRect/>
          </a:stretch>
        </p:blipFill>
        <p:spPr>
          <a:xfrm>
            <a:off x="5840319" y="1423538"/>
            <a:ext cx="4380608" cy="4286289"/>
          </a:xfrm>
          <a:prstGeom prst="rect">
            <a:avLst/>
          </a:prstGeom>
        </p:spPr>
      </p:pic>
      <p:pic>
        <p:nvPicPr>
          <p:cNvPr id="8" name="Picture 7">
            <a:extLst>
              <a:ext uri="{FF2B5EF4-FFF2-40B4-BE49-F238E27FC236}">
                <a16:creationId xmlns:a16="http://schemas.microsoft.com/office/drawing/2014/main" id="{D57D3565-5FC6-DB4B-82D0-2827F6ECB46B}"/>
              </a:ext>
            </a:extLst>
          </p:cNvPr>
          <p:cNvPicPr>
            <a:picLocks noChangeAspect="1"/>
          </p:cNvPicPr>
          <p:nvPr/>
        </p:nvPicPr>
        <p:blipFill>
          <a:blip r:embed="rId3"/>
          <a:stretch>
            <a:fillRect/>
          </a:stretch>
        </p:blipFill>
        <p:spPr>
          <a:xfrm rot="4544946">
            <a:off x="1051290" y="2577558"/>
            <a:ext cx="3686175" cy="3748007"/>
          </a:xfrm>
          <a:prstGeom prst="rect">
            <a:avLst/>
          </a:prstGeom>
        </p:spPr>
      </p:pic>
      <p:sp>
        <p:nvSpPr>
          <p:cNvPr id="2" name="TextBox 1">
            <a:extLst>
              <a:ext uri="{FF2B5EF4-FFF2-40B4-BE49-F238E27FC236}">
                <a16:creationId xmlns:a16="http://schemas.microsoft.com/office/drawing/2014/main" id="{BD039F07-94EF-4E73-B925-3BE9689DC8F6}"/>
              </a:ext>
            </a:extLst>
          </p:cNvPr>
          <p:cNvSpPr txBox="1"/>
          <p:nvPr/>
        </p:nvSpPr>
        <p:spPr>
          <a:xfrm flipH="1">
            <a:off x="2377589" y="102962"/>
            <a:ext cx="788669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0000"/>
                </a:solidFill>
                <a:effectLst/>
                <a:uLnTx/>
                <a:uFillTx/>
                <a:latin typeface="Calibri" panose="020F0502020204030204"/>
                <a:ea typeface="+mn-ea"/>
                <a:cs typeface="+mn-cs"/>
              </a:rPr>
              <a:t>EAT-Lancet Commission article on Planetary Healthy Diet</a:t>
            </a:r>
          </a:p>
        </p:txBody>
      </p:sp>
    </p:spTree>
    <p:extLst>
      <p:ext uri="{BB962C8B-B14F-4D97-AF65-F5344CB8AC3E}">
        <p14:creationId xmlns:p14="http://schemas.microsoft.com/office/powerpoint/2010/main" val="370064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821336-F4E5-364C-99B8-5056625C552C}"/>
              </a:ext>
            </a:extLst>
          </p:cNvPr>
          <p:cNvPicPr>
            <a:picLocks noChangeAspect="1"/>
          </p:cNvPicPr>
          <p:nvPr/>
        </p:nvPicPr>
        <p:blipFill>
          <a:blip r:embed="rId2"/>
          <a:stretch>
            <a:fillRect/>
          </a:stretch>
        </p:blipFill>
        <p:spPr>
          <a:xfrm>
            <a:off x="2045494" y="3656754"/>
            <a:ext cx="3059906" cy="1824884"/>
          </a:xfrm>
          <a:prstGeom prst="rect">
            <a:avLst/>
          </a:prstGeom>
        </p:spPr>
      </p:pic>
      <p:pic>
        <p:nvPicPr>
          <p:cNvPr id="6" name="Picture 5">
            <a:extLst>
              <a:ext uri="{FF2B5EF4-FFF2-40B4-BE49-F238E27FC236}">
                <a16:creationId xmlns:a16="http://schemas.microsoft.com/office/drawing/2014/main" id="{16C51AF8-3AD2-444D-A50D-22C77C23368A}"/>
              </a:ext>
            </a:extLst>
          </p:cNvPr>
          <p:cNvPicPr>
            <a:picLocks noChangeAspect="1"/>
          </p:cNvPicPr>
          <p:nvPr/>
        </p:nvPicPr>
        <p:blipFill>
          <a:blip r:embed="rId3"/>
          <a:stretch>
            <a:fillRect/>
          </a:stretch>
        </p:blipFill>
        <p:spPr>
          <a:xfrm>
            <a:off x="5034866" y="1069397"/>
            <a:ext cx="6242067" cy="4743266"/>
          </a:xfrm>
          <a:prstGeom prst="rect">
            <a:avLst/>
          </a:prstGeom>
        </p:spPr>
      </p:pic>
      <p:sp>
        <p:nvSpPr>
          <p:cNvPr id="8" name="Title 1">
            <a:extLst>
              <a:ext uri="{FF2B5EF4-FFF2-40B4-BE49-F238E27FC236}">
                <a16:creationId xmlns:a16="http://schemas.microsoft.com/office/drawing/2014/main" id="{DE71F77A-8FB9-1D49-80ED-2F0FE34A0D20}"/>
              </a:ext>
            </a:extLst>
          </p:cNvPr>
          <p:cNvSpPr>
            <a:spLocks noGrp="1"/>
          </p:cNvSpPr>
          <p:nvPr>
            <p:ph type="ctrTitle"/>
          </p:nvPr>
        </p:nvSpPr>
        <p:spPr>
          <a:xfrm>
            <a:off x="1971074" y="1305982"/>
            <a:ext cx="7886700" cy="830997"/>
          </a:xfrm>
        </p:spPr>
        <p:txBody>
          <a:bodyPr/>
          <a:lstStyle/>
          <a:p>
            <a:r>
              <a:rPr lang="en-US" sz="2700" b="1" dirty="0"/>
              <a:t>Current Intakes vs</a:t>
            </a:r>
            <a:br>
              <a:rPr lang="en-US" sz="2700" b="1" dirty="0"/>
            </a:br>
            <a:r>
              <a:rPr lang="en-US" sz="2700" b="1" dirty="0"/>
              <a:t>Planetary Health Diet</a:t>
            </a:r>
          </a:p>
        </p:txBody>
      </p:sp>
    </p:spTree>
    <p:extLst>
      <p:ext uri="{BB962C8B-B14F-4D97-AF65-F5344CB8AC3E}">
        <p14:creationId xmlns:p14="http://schemas.microsoft.com/office/powerpoint/2010/main" val="269825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A91968-253B-304B-A32B-3121998F563E}"/>
              </a:ext>
            </a:extLst>
          </p:cNvPr>
          <p:cNvPicPr>
            <a:picLocks noChangeAspect="1"/>
          </p:cNvPicPr>
          <p:nvPr/>
        </p:nvPicPr>
        <p:blipFill>
          <a:blip r:embed="rId2"/>
          <a:stretch>
            <a:fillRect/>
          </a:stretch>
        </p:blipFill>
        <p:spPr>
          <a:xfrm>
            <a:off x="5041427" y="1069401"/>
            <a:ext cx="6210404" cy="4719205"/>
          </a:xfrm>
          <a:prstGeom prst="rect">
            <a:avLst/>
          </a:prstGeom>
        </p:spPr>
      </p:pic>
      <p:pic>
        <p:nvPicPr>
          <p:cNvPr id="8" name="Picture 7">
            <a:extLst>
              <a:ext uri="{FF2B5EF4-FFF2-40B4-BE49-F238E27FC236}">
                <a16:creationId xmlns:a16="http://schemas.microsoft.com/office/drawing/2014/main" id="{C59C0EA6-F0F2-264C-9F21-9E56393EE1E6}"/>
              </a:ext>
            </a:extLst>
          </p:cNvPr>
          <p:cNvPicPr>
            <a:picLocks noChangeAspect="1"/>
          </p:cNvPicPr>
          <p:nvPr/>
        </p:nvPicPr>
        <p:blipFill>
          <a:blip r:embed="rId3"/>
          <a:stretch>
            <a:fillRect/>
          </a:stretch>
        </p:blipFill>
        <p:spPr>
          <a:xfrm>
            <a:off x="2045494" y="3656754"/>
            <a:ext cx="3059906" cy="1824884"/>
          </a:xfrm>
          <a:prstGeom prst="rect">
            <a:avLst/>
          </a:prstGeom>
        </p:spPr>
      </p:pic>
      <p:sp>
        <p:nvSpPr>
          <p:cNvPr id="10" name="Title 1">
            <a:extLst>
              <a:ext uri="{FF2B5EF4-FFF2-40B4-BE49-F238E27FC236}">
                <a16:creationId xmlns:a16="http://schemas.microsoft.com/office/drawing/2014/main" id="{96BAA4A9-8156-D945-A2FF-F1C866A2BDF9}"/>
              </a:ext>
            </a:extLst>
          </p:cNvPr>
          <p:cNvSpPr>
            <a:spLocks noGrp="1"/>
          </p:cNvSpPr>
          <p:nvPr>
            <p:ph type="ctrTitle"/>
          </p:nvPr>
        </p:nvSpPr>
        <p:spPr>
          <a:xfrm>
            <a:off x="1971074" y="1305982"/>
            <a:ext cx="7886700" cy="830997"/>
          </a:xfrm>
        </p:spPr>
        <p:txBody>
          <a:bodyPr/>
          <a:lstStyle/>
          <a:p>
            <a:r>
              <a:rPr lang="en-US" sz="2700" b="1" dirty="0"/>
              <a:t>Current Intakes vs</a:t>
            </a:r>
            <a:br>
              <a:rPr lang="en-US" sz="2700" b="1" dirty="0"/>
            </a:br>
            <a:r>
              <a:rPr lang="en-US" sz="2700" b="1" dirty="0"/>
              <a:t>Planetary Health Diet</a:t>
            </a:r>
          </a:p>
        </p:txBody>
      </p:sp>
    </p:spTree>
    <p:extLst>
      <p:ext uri="{BB962C8B-B14F-4D97-AF65-F5344CB8AC3E}">
        <p14:creationId xmlns:p14="http://schemas.microsoft.com/office/powerpoint/2010/main" val="100045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A91968-253B-304B-A32B-3121998F563E}"/>
              </a:ext>
            </a:extLst>
          </p:cNvPr>
          <p:cNvPicPr>
            <a:picLocks noChangeAspect="1"/>
          </p:cNvPicPr>
          <p:nvPr/>
        </p:nvPicPr>
        <p:blipFill>
          <a:blip r:embed="rId2"/>
          <a:stretch>
            <a:fillRect/>
          </a:stretch>
        </p:blipFill>
        <p:spPr>
          <a:xfrm>
            <a:off x="5041431" y="1069401"/>
            <a:ext cx="6210403" cy="4719205"/>
          </a:xfrm>
          <a:prstGeom prst="rect">
            <a:avLst/>
          </a:prstGeom>
        </p:spPr>
      </p:pic>
      <p:pic>
        <p:nvPicPr>
          <p:cNvPr id="8" name="Picture 7">
            <a:extLst>
              <a:ext uri="{FF2B5EF4-FFF2-40B4-BE49-F238E27FC236}">
                <a16:creationId xmlns:a16="http://schemas.microsoft.com/office/drawing/2014/main" id="{9C0E4CED-32E3-BB43-B70B-8E69368887FB}"/>
              </a:ext>
            </a:extLst>
          </p:cNvPr>
          <p:cNvPicPr>
            <a:picLocks noChangeAspect="1"/>
          </p:cNvPicPr>
          <p:nvPr/>
        </p:nvPicPr>
        <p:blipFill>
          <a:blip r:embed="rId3"/>
          <a:stretch>
            <a:fillRect/>
          </a:stretch>
        </p:blipFill>
        <p:spPr>
          <a:xfrm>
            <a:off x="2045494" y="3656754"/>
            <a:ext cx="3059906" cy="1824884"/>
          </a:xfrm>
          <a:prstGeom prst="rect">
            <a:avLst/>
          </a:prstGeom>
        </p:spPr>
      </p:pic>
      <p:sp>
        <p:nvSpPr>
          <p:cNvPr id="9" name="Title 1">
            <a:extLst>
              <a:ext uri="{FF2B5EF4-FFF2-40B4-BE49-F238E27FC236}">
                <a16:creationId xmlns:a16="http://schemas.microsoft.com/office/drawing/2014/main" id="{D48B80FE-F9F2-6D45-A8A2-7B761E2F0B38}"/>
              </a:ext>
            </a:extLst>
          </p:cNvPr>
          <p:cNvSpPr>
            <a:spLocks noGrp="1"/>
          </p:cNvSpPr>
          <p:nvPr>
            <p:ph type="ctrTitle"/>
          </p:nvPr>
        </p:nvSpPr>
        <p:spPr>
          <a:xfrm>
            <a:off x="1971074" y="1305982"/>
            <a:ext cx="7886700" cy="830997"/>
          </a:xfrm>
        </p:spPr>
        <p:txBody>
          <a:bodyPr/>
          <a:lstStyle/>
          <a:p>
            <a:r>
              <a:rPr lang="en-US" sz="2700" b="1" dirty="0"/>
              <a:t>Current Intakes vs</a:t>
            </a:r>
            <a:br>
              <a:rPr lang="en-US" sz="2700" b="1" dirty="0"/>
            </a:br>
            <a:r>
              <a:rPr lang="en-US" sz="2700" b="1" dirty="0"/>
              <a:t>Planetary Health Diet</a:t>
            </a:r>
          </a:p>
        </p:txBody>
      </p:sp>
    </p:spTree>
    <p:extLst>
      <p:ext uri="{BB962C8B-B14F-4D97-AF65-F5344CB8AC3E}">
        <p14:creationId xmlns:p14="http://schemas.microsoft.com/office/powerpoint/2010/main" val="4243387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A91968-253B-304B-A32B-3121998F563E}"/>
              </a:ext>
            </a:extLst>
          </p:cNvPr>
          <p:cNvPicPr>
            <a:picLocks noChangeAspect="1"/>
          </p:cNvPicPr>
          <p:nvPr/>
        </p:nvPicPr>
        <p:blipFill>
          <a:blip r:embed="rId2"/>
          <a:stretch>
            <a:fillRect/>
          </a:stretch>
        </p:blipFill>
        <p:spPr>
          <a:xfrm>
            <a:off x="5041431" y="1069401"/>
            <a:ext cx="6210403" cy="4719205"/>
          </a:xfrm>
          <a:prstGeom prst="rect">
            <a:avLst/>
          </a:prstGeom>
        </p:spPr>
      </p:pic>
      <p:pic>
        <p:nvPicPr>
          <p:cNvPr id="8" name="Picture 7">
            <a:extLst>
              <a:ext uri="{FF2B5EF4-FFF2-40B4-BE49-F238E27FC236}">
                <a16:creationId xmlns:a16="http://schemas.microsoft.com/office/drawing/2014/main" id="{8678F0AD-266E-F643-8C76-63738CF15AD1}"/>
              </a:ext>
            </a:extLst>
          </p:cNvPr>
          <p:cNvPicPr>
            <a:picLocks noChangeAspect="1"/>
          </p:cNvPicPr>
          <p:nvPr/>
        </p:nvPicPr>
        <p:blipFill>
          <a:blip r:embed="rId3"/>
          <a:stretch>
            <a:fillRect/>
          </a:stretch>
        </p:blipFill>
        <p:spPr>
          <a:xfrm>
            <a:off x="2045494" y="3656754"/>
            <a:ext cx="3059906" cy="1824884"/>
          </a:xfrm>
          <a:prstGeom prst="rect">
            <a:avLst/>
          </a:prstGeom>
        </p:spPr>
      </p:pic>
      <p:sp>
        <p:nvSpPr>
          <p:cNvPr id="9" name="Title 1">
            <a:extLst>
              <a:ext uri="{FF2B5EF4-FFF2-40B4-BE49-F238E27FC236}">
                <a16:creationId xmlns:a16="http://schemas.microsoft.com/office/drawing/2014/main" id="{8A0C0029-FBFB-7343-BD2B-8C874FDF595E}"/>
              </a:ext>
            </a:extLst>
          </p:cNvPr>
          <p:cNvSpPr>
            <a:spLocks noGrp="1"/>
          </p:cNvSpPr>
          <p:nvPr>
            <p:ph type="ctrTitle"/>
          </p:nvPr>
        </p:nvSpPr>
        <p:spPr>
          <a:xfrm>
            <a:off x="1971074" y="1305982"/>
            <a:ext cx="7886700" cy="830997"/>
          </a:xfrm>
        </p:spPr>
        <p:txBody>
          <a:bodyPr/>
          <a:lstStyle/>
          <a:p>
            <a:r>
              <a:rPr lang="en-US" sz="2700" b="1" dirty="0"/>
              <a:t>Current Intakes vs</a:t>
            </a:r>
            <a:br>
              <a:rPr lang="en-US" sz="2700" b="1" dirty="0"/>
            </a:br>
            <a:r>
              <a:rPr lang="en-US" sz="2700" b="1" dirty="0"/>
              <a:t>Planetary Health Diet</a:t>
            </a:r>
          </a:p>
        </p:txBody>
      </p:sp>
    </p:spTree>
    <p:extLst>
      <p:ext uri="{BB962C8B-B14F-4D97-AF65-F5344CB8AC3E}">
        <p14:creationId xmlns:p14="http://schemas.microsoft.com/office/powerpoint/2010/main" val="357576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44A74-D1C5-9341-A797-AEDEC541515D}"/>
              </a:ext>
            </a:extLst>
          </p:cNvPr>
          <p:cNvSpPr>
            <a:spLocks noGrp="1"/>
          </p:cNvSpPr>
          <p:nvPr>
            <p:ph type="ctrTitle"/>
          </p:nvPr>
        </p:nvSpPr>
        <p:spPr>
          <a:xfrm>
            <a:off x="1971074" y="1305979"/>
            <a:ext cx="7886700" cy="415498"/>
          </a:xfrm>
        </p:spPr>
        <p:txBody>
          <a:bodyPr/>
          <a:lstStyle/>
          <a:p>
            <a:r>
              <a:rPr lang="en-US" sz="2700" b="1"/>
              <a:t>Substantial Health Benefits</a:t>
            </a:r>
          </a:p>
        </p:txBody>
      </p:sp>
      <p:pic>
        <p:nvPicPr>
          <p:cNvPr id="3" name="Picture 2">
            <a:extLst>
              <a:ext uri="{FF2B5EF4-FFF2-40B4-BE49-F238E27FC236}">
                <a16:creationId xmlns:a16="http://schemas.microsoft.com/office/drawing/2014/main" id="{175D73CC-07CE-1446-B82C-3FFA1F390827}"/>
              </a:ext>
            </a:extLst>
          </p:cNvPr>
          <p:cNvPicPr>
            <a:picLocks noChangeAspect="1"/>
          </p:cNvPicPr>
          <p:nvPr/>
        </p:nvPicPr>
        <p:blipFill>
          <a:blip r:embed="rId2"/>
          <a:stretch>
            <a:fillRect/>
          </a:stretch>
        </p:blipFill>
        <p:spPr>
          <a:xfrm>
            <a:off x="2045497" y="2163796"/>
            <a:ext cx="8088077" cy="2902576"/>
          </a:xfrm>
          <a:prstGeom prst="rect">
            <a:avLst/>
          </a:prstGeom>
        </p:spPr>
      </p:pic>
    </p:spTree>
    <p:extLst>
      <p:ext uri="{BB962C8B-B14F-4D97-AF65-F5344CB8AC3E}">
        <p14:creationId xmlns:p14="http://schemas.microsoft.com/office/powerpoint/2010/main" val="294092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AAA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794476" cy="4351338"/>
          </a:xfrm>
          <a:noFill/>
        </p:spPr>
        <p:txBody>
          <a:bodyPr/>
          <a:lstStyle/>
          <a:p>
            <a:pPr marL="0" indent="0">
              <a:buNone/>
            </a:pPr>
            <a:r>
              <a:rPr lang="en-US" sz="5400" b="1" dirty="0" smtClean="0">
                <a:solidFill>
                  <a:schemeClr val="bg1"/>
                </a:solidFill>
                <a:latin typeface="Proxima Nova" panose="02000506030000020004" pitchFamily="50" charset="0"/>
              </a:rPr>
              <a:t>Anna Lartey</a:t>
            </a:r>
          </a:p>
          <a:p>
            <a:pPr marL="0" indent="0">
              <a:buNone/>
            </a:pPr>
            <a:r>
              <a:rPr lang="en-US" sz="3400" dirty="0" smtClean="0">
                <a:solidFill>
                  <a:schemeClr val="bg1"/>
                </a:solidFill>
                <a:latin typeface="Proxima Nova" panose="02000506030000020004" pitchFamily="50" charset="0"/>
              </a:rPr>
              <a:t>Director, Nutrition and Food Systems Division</a:t>
            </a:r>
          </a:p>
          <a:p>
            <a:pPr marL="0" indent="0">
              <a:buNone/>
            </a:pPr>
            <a:r>
              <a:rPr lang="en-US" sz="3400" dirty="0" smtClean="0">
                <a:solidFill>
                  <a:schemeClr val="bg1"/>
                </a:solidFill>
                <a:latin typeface="Proxima Nova" panose="02000506030000020004" pitchFamily="50" charset="0"/>
              </a:rPr>
              <a:t>Food &amp; Agriculture Organization (FAO), United Nations</a:t>
            </a:r>
            <a:endParaRPr lang="en-US" sz="3400" dirty="0">
              <a:solidFill>
                <a:schemeClr val="bg1"/>
              </a:solidFill>
              <a:latin typeface="Proxima Nova" panose="02000506030000020004" pitchFamily="50" charset="0"/>
            </a:endParaRPr>
          </a:p>
        </p:txBody>
      </p:sp>
      <p:sp>
        <p:nvSpPr>
          <p:cNvPr id="4" name="Rectangle 3"/>
          <p:cNvSpPr/>
          <p:nvPr/>
        </p:nvSpPr>
        <p:spPr>
          <a:xfrm>
            <a:off x="-132202" y="5985298"/>
            <a:ext cx="12691431" cy="977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77188" y="5985299"/>
            <a:ext cx="6443950" cy="830997"/>
          </a:xfrm>
          <a:prstGeom prst="rect">
            <a:avLst/>
          </a:prstGeom>
          <a:noFill/>
        </p:spPr>
        <p:txBody>
          <a:bodyPr wrap="square" rtlCol="0">
            <a:spAutoFit/>
          </a:bodyPr>
          <a:lstStyle/>
          <a:p>
            <a:r>
              <a:rPr lang="en-US" sz="2400" dirty="0" smtClean="0">
                <a:solidFill>
                  <a:schemeClr val="bg2">
                    <a:lumMod val="50000"/>
                  </a:schemeClr>
                </a:solidFill>
                <a:latin typeface="Proxima Nova" panose="02000506030000020004" pitchFamily="50" charset="0"/>
              </a:rPr>
              <a:t>Aligning the Food System</a:t>
            </a:r>
          </a:p>
          <a:p>
            <a:r>
              <a:rPr lang="en-US" sz="2400" i="1" dirty="0">
                <a:solidFill>
                  <a:schemeClr val="bg2">
                    <a:lumMod val="50000"/>
                  </a:schemeClr>
                </a:solidFill>
                <a:latin typeface="Proxima Nova" panose="02000506030000020004" pitchFamily="50" charset="0"/>
              </a:rPr>
              <a:t>f</a:t>
            </a:r>
            <a:r>
              <a:rPr lang="en-US" sz="2400" i="1" dirty="0" smtClean="0">
                <a:solidFill>
                  <a:schemeClr val="bg2">
                    <a:lumMod val="50000"/>
                  </a:schemeClr>
                </a:solidFill>
                <a:latin typeface="Proxima Nova" panose="02000506030000020004" pitchFamily="50" charset="0"/>
              </a:rPr>
              <a:t>or Improved Nutrition in Animal Source Foods</a:t>
            </a:r>
            <a:endParaRPr lang="en-US" sz="2400" i="1" dirty="0">
              <a:solidFill>
                <a:schemeClr val="bg2">
                  <a:lumMod val="50000"/>
                </a:schemeClr>
              </a:solidFill>
              <a:latin typeface="Proxima Nova" panose="02000506030000020004" pitchFamily="50" charset="0"/>
            </a:endParaRPr>
          </a:p>
        </p:txBody>
      </p:sp>
      <p:sp>
        <p:nvSpPr>
          <p:cNvPr id="10" name="TextBox 9"/>
          <p:cNvSpPr txBox="1"/>
          <p:nvPr/>
        </p:nvSpPr>
        <p:spPr>
          <a:xfrm>
            <a:off x="6543101" y="5985298"/>
            <a:ext cx="5355116" cy="830997"/>
          </a:xfrm>
          <a:prstGeom prst="rect">
            <a:avLst/>
          </a:prstGeom>
          <a:noFill/>
        </p:spPr>
        <p:txBody>
          <a:bodyPr wrap="square" rtlCol="0">
            <a:spAutoFit/>
          </a:bodyPr>
          <a:lstStyle/>
          <a:p>
            <a:pPr algn="r"/>
            <a:r>
              <a:rPr lang="en-US" sz="2400" dirty="0" smtClean="0">
                <a:solidFill>
                  <a:schemeClr val="bg2">
                    <a:lumMod val="50000"/>
                  </a:schemeClr>
                </a:solidFill>
                <a:latin typeface="Proxima Nova" panose="02000506030000020004" pitchFamily="50" charset="0"/>
              </a:rPr>
              <a:t>May 14-15, 2019</a:t>
            </a:r>
          </a:p>
          <a:p>
            <a:pPr algn="r"/>
            <a:r>
              <a:rPr lang="en-US" sz="2400" dirty="0" smtClean="0">
                <a:solidFill>
                  <a:schemeClr val="bg2">
                    <a:lumMod val="50000"/>
                  </a:schemeClr>
                </a:solidFill>
                <a:latin typeface="Proxima Nova" panose="02000506030000020004" pitchFamily="50" charset="0"/>
              </a:rPr>
              <a:t>UC Davis</a:t>
            </a:r>
          </a:p>
        </p:txBody>
      </p:sp>
    </p:spTree>
    <p:extLst>
      <p:ext uri="{BB962C8B-B14F-4D97-AF65-F5344CB8AC3E}">
        <p14:creationId xmlns:p14="http://schemas.microsoft.com/office/powerpoint/2010/main" val="36763053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95717C-A4A7-4608-9A55-698226E50731}"/>
              </a:ext>
            </a:extLst>
          </p:cNvPr>
          <p:cNvPicPr>
            <a:picLocks noChangeAspect="1"/>
          </p:cNvPicPr>
          <p:nvPr/>
        </p:nvPicPr>
        <p:blipFill>
          <a:blip r:embed="rId3"/>
          <a:stretch>
            <a:fillRect/>
          </a:stretch>
        </p:blipFill>
        <p:spPr>
          <a:xfrm>
            <a:off x="6730985" y="2231068"/>
            <a:ext cx="2921000" cy="3168750"/>
          </a:xfrm>
          <a:prstGeom prst="rect">
            <a:avLst/>
          </a:prstGeom>
        </p:spPr>
      </p:pic>
      <p:sp>
        <p:nvSpPr>
          <p:cNvPr id="4" name="TextBox 3">
            <a:extLst>
              <a:ext uri="{FF2B5EF4-FFF2-40B4-BE49-F238E27FC236}">
                <a16:creationId xmlns:a16="http://schemas.microsoft.com/office/drawing/2014/main" id="{F5C43456-8BC6-4B01-A726-CD603B0797FC}"/>
              </a:ext>
            </a:extLst>
          </p:cNvPr>
          <p:cNvSpPr txBox="1"/>
          <p:nvPr/>
        </p:nvSpPr>
        <p:spPr>
          <a:xfrm flipH="1">
            <a:off x="2123624" y="1256174"/>
            <a:ext cx="767218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Recommendation from EAT-Lancet Commission, January 2019</a:t>
            </a:r>
          </a:p>
        </p:txBody>
      </p:sp>
      <p:sp>
        <p:nvSpPr>
          <p:cNvPr id="5" name="Rectangle 4">
            <a:extLst>
              <a:ext uri="{FF2B5EF4-FFF2-40B4-BE49-F238E27FC236}">
                <a16:creationId xmlns:a16="http://schemas.microsoft.com/office/drawing/2014/main" id="{63C476E3-D4DD-48E3-9900-CAECF1C2B616}"/>
              </a:ext>
            </a:extLst>
          </p:cNvPr>
          <p:cNvSpPr/>
          <p:nvPr/>
        </p:nvSpPr>
        <p:spPr>
          <a:xfrm>
            <a:off x="1805354" y="2409601"/>
            <a:ext cx="4719710" cy="34778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6C00"/>
                </a:solidFill>
                <a:effectLst/>
                <a:uLnTx/>
                <a:uFillTx/>
                <a:latin typeface="Arial" panose="020B0604020202020204" pitchFamily="34" charset="0"/>
                <a:ea typeface="+mn-ea"/>
                <a:cs typeface="Arial" panose="020B0604020202020204" pitchFamily="34" charset="0"/>
              </a:rPr>
              <a:t>Transformation to healthy diets by 2050 will require substantial dietary shifts. Global consumption of fruits, vegetables, nuts and legumes will have to double, and consumption of foods such as red meat and sugar will have to be reduced by more than 50%. A diet rich in plant-based foods and with fewer animal source foods confers both improved health and Environmental benefits.</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355815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0EA6A6-A6A9-49CF-A79E-E60581D9F5E6}"/>
              </a:ext>
            </a:extLst>
          </p:cNvPr>
          <p:cNvSpPr txBox="1"/>
          <p:nvPr/>
        </p:nvSpPr>
        <p:spPr>
          <a:xfrm flipH="1">
            <a:off x="1915253" y="509414"/>
            <a:ext cx="836149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GB" sz="28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EAT-Lancet Commission 2019: Panel 3: ASF in Sub-Saharan Africa</a:t>
            </a:r>
          </a:p>
        </p:txBody>
      </p:sp>
      <p:sp>
        <p:nvSpPr>
          <p:cNvPr id="3" name="TextBox 2">
            <a:extLst>
              <a:ext uri="{FF2B5EF4-FFF2-40B4-BE49-F238E27FC236}">
                <a16:creationId xmlns:a16="http://schemas.microsoft.com/office/drawing/2014/main" id="{3C45FE99-5460-4311-887C-93E21C12B319}"/>
              </a:ext>
            </a:extLst>
          </p:cNvPr>
          <p:cNvSpPr txBox="1"/>
          <p:nvPr/>
        </p:nvSpPr>
        <p:spPr>
          <a:xfrm rot="10800000" flipV="1">
            <a:off x="1767840" y="1502066"/>
            <a:ext cx="8778240"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Of the </a:t>
            </a:r>
            <a:r>
              <a:rPr kumimoji="0" lang="en-GB" sz="2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36 countries with the highest burden of stunting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among children younger than 2 years, </a:t>
            </a:r>
            <a:r>
              <a:rPr kumimoji="0" lang="en-GB" sz="2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21 (58%) are in Africa,</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and 40% or more children in most of those countries are stunted. This undernutrition is sometimes </a:t>
            </a:r>
            <a:r>
              <a:rPr kumimoji="0" lang="en-GB" sz="2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associated with low consumption of animal source and other protein rich foods.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Because carbohydrate intake is high in many parts of sub-Saharan Africa, </a:t>
            </a:r>
            <a:r>
              <a:rPr kumimoji="0" lang="en-GB" sz="28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promotion of animal source foods for children, including livestock products, can improve dietary quality, micronutrient intake, nutrient status, and overall health.” </a:t>
            </a:r>
          </a:p>
        </p:txBody>
      </p:sp>
    </p:spTree>
    <p:extLst>
      <p:ext uri="{BB962C8B-B14F-4D97-AF65-F5344CB8AC3E}">
        <p14:creationId xmlns:p14="http://schemas.microsoft.com/office/powerpoint/2010/main" val="1105444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8D34F0-9EAC-4DF6-B9E7-5C09BBE27739}"/>
              </a:ext>
            </a:extLst>
          </p:cNvPr>
          <p:cNvPicPr>
            <a:picLocks noChangeAspect="1"/>
          </p:cNvPicPr>
          <p:nvPr/>
        </p:nvPicPr>
        <p:blipFill>
          <a:blip r:embed="rId2"/>
          <a:stretch>
            <a:fillRect/>
          </a:stretch>
        </p:blipFill>
        <p:spPr>
          <a:xfrm>
            <a:off x="2550389" y="4563122"/>
            <a:ext cx="5929762" cy="1925276"/>
          </a:xfrm>
          <a:prstGeom prst="rect">
            <a:avLst/>
          </a:prstGeom>
        </p:spPr>
      </p:pic>
      <p:sp>
        <p:nvSpPr>
          <p:cNvPr id="3" name="Title 1">
            <a:extLst>
              <a:ext uri="{FF2B5EF4-FFF2-40B4-BE49-F238E27FC236}">
                <a16:creationId xmlns:a16="http://schemas.microsoft.com/office/drawing/2014/main" id="{64904FE7-E469-4943-8351-55A418613DB2}"/>
              </a:ext>
            </a:extLst>
          </p:cNvPr>
          <p:cNvSpPr txBox="1">
            <a:spLocks/>
          </p:cNvSpPr>
          <p:nvPr/>
        </p:nvSpPr>
        <p:spPr>
          <a:xfrm>
            <a:off x="1257757" y="2486620"/>
            <a:ext cx="4257513" cy="1859118"/>
          </a:xfrm>
          <a:prstGeom prst="rect">
            <a:avLst/>
          </a:prstGeom>
        </p:spPr>
        <p:txBody>
          <a:bodyPr>
            <a:noAutofit/>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120" normalizeH="0" baseline="0" noProof="0" dirty="0">
                <a:ln>
                  <a:noFill/>
                </a:ln>
                <a:solidFill>
                  <a:srgbClr val="0070C0"/>
                </a:solidFill>
                <a:effectLst/>
                <a:uLnTx/>
                <a:uFillTx/>
                <a:latin typeface="Calibri" panose="020F0502020204030204"/>
                <a:ea typeface="+mj-ea"/>
                <a:cs typeface="+mj-cs"/>
              </a:rPr>
              <a:t>The 2030 Agenda: Sustainable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120" normalizeH="0" baseline="0" noProof="0" dirty="0">
                <a:ln>
                  <a:noFill/>
                </a:ln>
                <a:solidFill>
                  <a:srgbClr val="0070C0"/>
                </a:solidFill>
                <a:effectLst/>
                <a:uLnTx/>
                <a:uFillTx/>
                <a:latin typeface="Calibri" panose="020F0502020204030204"/>
                <a:ea typeface="+mj-ea"/>
                <a:cs typeface="+mj-cs"/>
              </a:rPr>
              <a:t>Development:  “we pledge to leave no one behind”</a:t>
            </a:r>
          </a:p>
        </p:txBody>
      </p:sp>
      <p:pic>
        <p:nvPicPr>
          <p:cNvPr id="4" name="Picture 6" descr="Image result for sustainable development goals logo">
            <a:extLst>
              <a:ext uri="{FF2B5EF4-FFF2-40B4-BE49-F238E27FC236}">
                <a16:creationId xmlns:a16="http://schemas.microsoft.com/office/drawing/2014/main" id="{19207DD7-9738-4D41-9992-FAC7E1560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516" y="1376039"/>
            <a:ext cx="4484215" cy="299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101D335-E14B-4DC9-9A7E-99000ED1BE51}"/>
              </a:ext>
            </a:extLst>
          </p:cNvPr>
          <p:cNvSpPr txBox="1"/>
          <p:nvPr/>
        </p:nvSpPr>
        <p:spPr>
          <a:xfrm>
            <a:off x="5781516" y="949911"/>
            <a:ext cx="45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81CA238-9FE6-46EE-BA3E-F01EB12577A4}"/>
              </a:ext>
            </a:extLst>
          </p:cNvPr>
          <p:cNvSpPr txBox="1"/>
          <p:nvPr/>
        </p:nvSpPr>
        <p:spPr>
          <a:xfrm flipH="1">
            <a:off x="2331868" y="369605"/>
            <a:ext cx="777683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44546A">
                    <a:lumMod val="60000"/>
                    <a:lumOff val="40000"/>
                  </a:srgbClr>
                </a:solidFill>
                <a:effectLst/>
                <a:uLnTx/>
                <a:uFillTx/>
                <a:latin typeface="Calibri" panose="020F0502020204030204"/>
                <a:ea typeface="+mn-ea"/>
                <a:cs typeface="+mn-cs"/>
              </a:rPr>
              <a:t>Global Opportunities to transform our food systems</a:t>
            </a:r>
          </a:p>
        </p:txBody>
      </p:sp>
    </p:spTree>
    <p:extLst>
      <p:ext uri="{BB962C8B-B14F-4D97-AF65-F5344CB8AC3E}">
        <p14:creationId xmlns:p14="http://schemas.microsoft.com/office/powerpoint/2010/main" val="387926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053" y="985058"/>
            <a:ext cx="10515600" cy="1325563"/>
          </a:xfrm>
        </p:spPr>
        <p:txBody>
          <a:bodyPr/>
          <a:lstStyle/>
          <a:p>
            <a:r>
              <a:rPr lang="en-GB" dirty="0"/>
              <a:t>Conclusion</a:t>
            </a:r>
            <a:endParaRPr lang="en-US" dirty="0"/>
          </a:p>
        </p:txBody>
      </p:sp>
      <p:sp>
        <p:nvSpPr>
          <p:cNvPr id="3" name="Content Placeholder 2"/>
          <p:cNvSpPr>
            <a:spLocks noGrp="1"/>
          </p:cNvSpPr>
          <p:nvPr>
            <p:ph idx="1"/>
          </p:nvPr>
        </p:nvSpPr>
        <p:spPr>
          <a:xfrm>
            <a:off x="2031206" y="2061976"/>
            <a:ext cx="8065294" cy="3980687"/>
          </a:xfrm>
        </p:spPr>
        <p:txBody>
          <a:bodyPr>
            <a:noAutofit/>
          </a:bodyPr>
          <a:lstStyle/>
          <a:p>
            <a:pPr marL="0" indent="0">
              <a:lnSpc>
                <a:spcPct val="100000"/>
              </a:lnSpc>
              <a:spcBef>
                <a:spcPts val="0"/>
              </a:spcBef>
              <a:buClr>
                <a:srgbClr val="0F6FC6"/>
              </a:buClr>
              <a:buSzPct val="108000"/>
              <a:buNone/>
            </a:pPr>
            <a:endParaRPr lang="en-GB" dirty="0">
              <a:solidFill>
                <a:srgbClr val="27436B"/>
              </a:solidFill>
            </a:endParaRPr>
          </a:p>
          <a:p>
            <a:pPr marL="285750" indent="-285750">
              <a:lnSpc>
                <a:spcPct val="100000"/>
              </a:lnSpc>
              <a:spcBef>
                <a:spcPts val="0"/>
              </a:spcBef>
              <a:buClr>
                <a:srgbClr val="0F6FC6"/>
              </a:buClr>
              <a:buSzPct val="108000"/>
              <a:buFont typeface="Wingdings" panose="05000000000000000000" pitchFamily="2" charset="2"/>
              <a:buChar char="§"/>
            </a:pPr>
            <a:r>
              <a:rPr lang="en-GB" sz="3200" dirty="0">
                <a:solidFill>
                  <a:srgbClr val="27436B"/>
                </a:solidFill>
              </a:rPr>
              <a:t>We face massive challenges</a:t>
            </a:r>
          </a:p>
          <a:p>
            <a:pPr marL="285750" indent="-285750">
              <a:lnSpc>
                <a:spcPct val="100000"/>
              </a:lnSpc>
              <a:spcBef>
                <a:spcPts val="0"/>
              </a:spcBef>
              <a:buClr>
                <a:srgbClr val="0F6FC6"/>
              </a:buClr>
              <a:buSzPct val="108000"/>
              <a:buFont typeface="Wingdings" panose="05000000000000000000" pitchFamily="2" charset="2"/>
              <a:buChar char="§"/>
            </a:pPr>
            <a:r>
              <a:rPr lang="en-GB" sz="3200" dirty="0">
                <a:solidFill>
                  <a:srgbClr val="27436B"/>
                </a:solidFill>
              </a:rPr>
              <a:t>We have a huge burden of malnutrition</a:t>
            </a:r>
          </a:p>
          <a:p>
            <a:pPr marL="285750" indent="-285750">
              <a:lnSpc>
                <a:spcPct val="100000"/>
              </a:lnSpc>
              <a:spcBef>
                <a:spcPts val="0"/>
              </a:spcBef>
              <a:buClr>
                <a:srgbClr val="0F6FC6"/>
              </a:buClr>
              <a:buSzPct val="108000"/>
              <a:buFont typeface="Wingdings" panose="05000000000000000000" pitchFamily="2" charset="2"/>
              <a:buChar char="§"/>
            </a:pPr>
            <a:r>
              <a:rPr lang="en-GB" sz="3200" dirty="0">
                <a:solidFill>
                  <a:srgbClr val="27436B"/>
                </a:solidFill>
              </a:rPr>
              <a:t>We have options on how we produce our food for the future</a:t>
            </a:r>
          </a:p>
          <a:p>
            <a:pPr marL="285750" indent="-285750">
              <a:lnSpc>
                <a:spcPct val="100000"/>
              </a:lnSpc>
              <a:spcBef>
                <a:spcPts val="0"/>
              </a:spcBef>
              <a:buClr>
                <a:srgbClr val="0F6FC6"/>
              </a:buClr>
              <a:buSzPct val="108000"/>
              <a:buFont typeface="Wingdings" panose="05000000000000000000" pitchFamily="2" charset="2"/>
              <a:buChar char="§"/>
            </a:pPr>
            <a:r>
              <a:rPr lang="en-GB" sz="3200" dirty="0">
                <a:solidFill>
                  <a:srgbClr val="27436B"/>
                </a:solidFill>
              </a:rPr>
              <a:t>Our food systems are challenged and diets are an entry point</a:t>
            </a:r>
          </a:p>
        </p:txBody>
      </p:sp>
    </p:spTree>
    <p:extLst>
      <p:ext uri="{BB962C8B-B14F-4D97-AF65-F5344CB8AC3E}">
        <p14:creationId xmlns:p14="http://schemas.microsoft.com/office/powerpoint/2010/main" val="8788946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0469B-9AEC-4076-938F-9D13CCA51EA4}"/>
              </a:ext>
            </a:extLst>
          </p:cNvPr>
          <p:cNvSpPr>
            <a:spLocks noGrp="1"/>
          </p:cNvSpPr>
          <p:nvPr>
            <p:ph type="title"/>
          </p:nvPr>
        </p:nvSpPr>
        <p:spPr>
          <a:xfrm>
            <a:off x="2188701" y="636678"/>
            <a:ext cx="7814603" cy="2830425"/>
          </a:xfrm>
        </p:spPr>
        <p:txBody>
          <a:bodyPr>
            <a:normAutofit/>
          </a:bodyPr>
          <a:lstStyle/>
          <a:p>
            <a:r>
              <a:rPr lang="en-GB" dirty="0"/>
              <a:t>It is time to transform food system to make nutritious, safe, affordable and sustainable diets available to all.</a:t>
            </a:r>
          </a:p>
        </p:txBody>
      </p:sp>
      <p:sp>
        <p:nvSpPr>
          <p:cNvPr id="3" name="Title 1">
            <a:extLst>
              <a:ext uri="{FF2B5EF4-FFF2-40B4-BE49-F238E27FC236}">
                <a16:creationId xmlns:a16="http://schemas.microsoft.com/office/drawing/2014/main" id="{5FCFD0F6-5C22-4B47-8EFF-7ACEA9A6DED6}"/>
              </a:ext>
            </a:extLst>
          </p:cNvPr>
          <p:cNvSpPr txBox="1">
            <a:spLocks/>
          </p:cNvSpPr>
          <p:nvPr/>
        </p:nvSpPr>
        <p:spPr>
          <a:xfrm>
            <a:off x="1929621" y="3832863"/>
            <a:ext cx="7814603" cy="250276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0" i="0" u="none" strike="noStrike" kern="1200" cap="none" spc="-120" normalizeH="0" baseline="0" noProof="0" dirty="0">
                <a:ln>
                  <a:noFill/>
                </a:ln>
                <a:solidFill>
                  <a:srgbClr val="5B9BD5"/>
                </a:solidFill>
                <a:effectLst/>
                <a:uLnTx/>
                <a:uFillTx/>
                <a:latin typeface="Calibri Light" panose="020F0302020204030204"/>
                <a:ea typeface="+mj-ea"/>
                <a:cs typeface="+mj-cs"/>
              </a:rPr>
              <a:t>Animal source foods  eaten within recommended levels, fit within a food system transformation that delivers on healthy diets. </a:t>
            </a:r>
          </a:p>
        </p:txBody>
      </p:sp>
    </p:spTree>
    <p:extLst>
      <p:ext uri="{BB962C8B-B14F-4D97-AF65-F5344CB8AC3E}">
        <p14:creationId xmlns:p14="http://schemas.microsoft.com/office/powerpoint/2010/main" val="101686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2CD49D-3E41-4E92-A91C-BEB720D173AF}"/>
              </a:ext>
            </a:extLst>
          </p:cNvPr>
          <p:cNvSpPr/>
          <p:nvPr/>
        </p:nvSpPr>
        <p:spPr>
          <a:xfrm>
            <a:off x="4206567" y="1092229"/>
            <a:ext cx="2991076"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A5A5A5">
                      <a:lumMod val="50000"/>
                    </a:srgbClr>
                  </a:solidFill>
                  <a:prstDash val="solid"/>
                </a:ln>
                <a:pattFill prst="narHorz">
                  <a:fgClr>
                    <a:srgbClr val="A5A5A5"/>
                  </a:fgClr>
                  <a:bgClr>
                    <a:srgbClr val="A5A5A5">
                      <a:lumMod val="40000"/>
                      <a:lumOff val="60000"/>
                    </a:srgbClr>
                  </a:bgClr>
                </a:pattFill>
                <a:effectLst>
                  <a:innerShdw blurRad="177800">
                    <a:srgbClr val="A5A5A5">
                      <a:lumMod val="50000"/>
                    </a:srgbClr>
                  </a:innerShdw>
                </a:effectLst>
                <a:uLnTx/>
                <a:uFillTx/>
                <a:latin typeface="Calibri" panose="020F0502020204030204"/>
                <a:ea typeface="+mn-ea"/>
                <a:cs typeface="+mn-cs"/>
              </a:rPr>
              <a:t>Thank you</a:t>
            </a:r>
          </a:p>
        </p:txBody>
      </p:sp>
      <p:pic>
        <p:nvPicPr>
          <p:cNvPr id="2052" name="Picture 4" descr="Image result for animal source protein foods">
            <a:extLst>
              <a:ext uri="{FF2B5EF4-FFF2-40B4-BE49-F238E27FC236}">
                <a16:creationId xmlns:a16="http://schemas.microsoft.com/office/drawing/2014/main" id="{4E0B558C-FB48-42C8-9961-FDC9B72408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0674" y="2758311"/>
            <a:ext cx="3057540" cy="30575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rebootwithjoe.com/wp-content/uploads/2012/09/veggies.jpg">
            <a:extLst>
              <a:ext uri="{FF2B5EF4-FFF2-40B4-BE49-F238E27FC236}">
                <a16:creationId xmlns:a16="http://schemas.microsoft.com/office/drawing/2014/main" id="{5C28062B-FA85-49D2-81E9-1CE11FF2398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51712" y="2902166"/>
            <a:ext cx="4618627" cy="2769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131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D5893D3-32D8-4C61-9C7E-566385AE9119}"/>
              </a:ext>
            </a:extLst>
          </p:cNvPr>
          <p:cNvSpPr>
            <a:spLocks noGrp="1"/>
          </p:cNvSpPr>
          <p:nvPr>
            <p:ph type="ctrTitle"/>
          </p:nvPr>
        </p:nvSpPr>
        <p:spPr>
          <a:xfrm>
            <a:off x="1791289" y="773724"/>
            <a:ext cx="8582523" cy="1723292"/>
          </a:xfrm>
        </p:spPr>
        <p:txBody>
          <a:bodyPr>
            <a:normAutofit fontScale="90000"/>
          </a:bodyPr>
          <a:lstStyle/>
          <a:p>
            <a:pPr eaLnBrk="1" hangingPunct="1">
              <a:defRPr/>
            </a:pPr>
            <a:r>
              <a:rPr lang="en-US" sz="4400" b="1" dirty="0">
                <a:solidFill>
                  <a:schemeClr val="tx1"/>
                </a:solidFill>
              </a:rPr>
              <a:t>Animal Source foods within a sustainable food system that delivers on Healthy diet </a:t>
            </a:r>
          </a:p>
        </p:txBody>
      </p:sp>
      <p:sp>
        <p:nvSpPr>
          <p:cNvPr id="8" name="Subtitle 2">
            <a:extLst>
              <a:ext uri="{FF2B5EF4-FFF2-40B4-BE49-F238E27FC236}">
                <a16:creationId xmlns:a16="http://schemas.microsoft.com/office/drawing/2014/main" id="{476581AB-4BDA-48A1-A713-25C225BF7D6E}"/>
              </a:ext>
            </a:extLst>
          </p:cNvPr>
          <p:cNvSpPr>
            <a:spLocks noGrp="1"/>
          </p:cNvSpPr>
          <p:nvPr>
            <p:ph type="subTitle" idx="1"/>
          </p:nvPr>
        </p:nvSpPr>
        <p:spPr>
          <a:xfrm>
            <a:off x="1850515" y="2976194"/>
            <a:ext cx="8582522" cy="3677824"/>
          </a:xfrm>
        </p:spPr>
        <p:txBody>
          <a:bodyPr>
            <a:normAutofit fontScale="25000" lnSpcReduction="20000"/>
          </a:bodyPr>
          <a:lstStyle/>
          <a:p>
            <a:pPr eaLnBrk="1" hangingPunct="1">
              <a:buFont typeface="Arial" charset="0"/>
              <a:buNone/>
              <a:defRPr/>
            </a:pPr>
            <a:r>
              <a:rPr lang="en-US" sz="9600" dirty="0">
                <a:solidFill>
                  <a:schemeClr val="accent2">
                    <a:lumMod val="75000"/>
                  </a:schemeClr>
                </a:solidFill>
                <a:latin typeface="Calibri" panose="020F0502020204030204" pitchFamily="34" charset="0"/>
                <a:cs typeface="Calibri" panose="020F0502020204030204" pitchFamily="34" charset="0"/>
              </a:rPr>
              <a:t>Anna Lartey</a:t>
            </a:r>
          </a:p>
          <a:p>
            <a:pPr eaLnBrk="1" hangingPunct="1">
              <a:buFont typeface="Arial" charset="0"/>
              <a:buNone/>
              <a:defRPr/>
            </a:pPr>
            <a:r>
              <a:rPr lang="en-US" sz="9600" dirty="0">
                <a:solidFill>
                  <a:schemeClr val="accent2">
                    <a:lumMod val="75000"/>
                  </a:schemeClr>
                </a:solidFill>
                <a:latin typeface="Calibri" panose="020F0502020204030204" pitchFamily="34" charset="0"/>
                <a:cs typeface="Calibri" panose="020F0502020204030204" pitchFamily="34" charset="0"/>
              </a:rPr>
              <a:t>Director, Nutrition and Food Systems Division</a:t>
            </a:r>
          </a:p>
          <a:p>
            <a:pPr eaLnBrk="1" hangingPunct="1">
              <a:buFont typeface="Arial" charset="0"/>
              <a:buNone/>
              <a:defRPr/>
            </a:pPr>
            <a:r>
              <a:rPr lang="en-US" sz="9600" dirty="0">
                <a:solidFill>
                  <a:schemeClr val="accent2">
                    <a:lumMod val="75000"/>
                  </a:schemeClr>
                </a:solidFill>
                <a:latin typeface="Calibri" panose="020F0502020204030204" pitchFamily="34" charset="0"/>
                <a:cs typeface="Calibri" panose="020F0502020204030204" pitchFamily="34" charset="0"/>
              </a:rPr>
              <a:t>Food and Agriculture Organization of the UN, Rome</a:t>
            </a:r>
          </a:p>
          <a:p>
            <a:pPr eaLnBrk="1" hangingPunct="1">
              <a:buFont typeface="Arial" charset="0"/>
              <a:buNone/>
              <a:defRPr/>
            </a:pPr>
            <a:endParaRPr lang="en-US" sz="6000" dirty="0">
              <a:solidFill>
                <a:schemeClr val="accent2">
                  <a:lumMod val="75000"/>
                </a:schemeClr>
              </a:solidFill>
              <a:latin typeface="Calibri" panose="020F0502020204030204" pitchFamily="34" charset="0"/>
              <a:cs typeface="Calibri" panose="020F0502020204030204" pitchFamily="34" charset="0"/>
            </a:endParaRPr>
          </a:p>
          <a:p>
            <a:pPr eaLnBrk="1" hangingPunct="1">
              <a:defRPr/>
            </a:pPr>
            <a:r>
              <a:rPr lang="en-US" sz="9600" dirty="0">
                <a:solidFill>
                  <a:schemeClr val="accent2">
                    <a:lumMod val="75000"/>
                  </a:schemeClr>
                </a:solidFill>
                <a:latin typeface="Calibri" panose="020F0502020204030204" pitchFamily="34" charset="0"/>
                <a:cs typeface="Calibri" panose="020F0502020204030204" pitchFamily="34" charset="0"/>
              </a:rPr>
              <a:t>A presentation at:</a:t>
            </a:r>
          </a:p>
          <a:p>
            <a:pPr eaLnBrk="1" hangingPunct="1">
              <a:defRPr/>
            </a:pPr>
            <a:r>
              <a:rPr lang="en-US" sz="9600" dirty="0">
                <a:solidFill>
                  <a:schemeClr val="accent2">
                    <a:lumMod val="75000"/>
                  </a:schemeClr>
                </a:solidFill>
                <a:latin typeface="Calibri" panose="020F0502020204030204" pitchFamily="34" charset="0"/>
                <a:cs typeface="Calibri" panose="020F0502020204030204" pitchFamily="34" charset="0"/>
              </a:rPr>
              <a:t>       UC Davis: World Food Center/ Dept of Animal Science /</a:t>
            </a:r>
          </a:p>
          <a:p>
            <a:pPr eaLnBrk="1" hangingPunct="1">
              <a:defRPr/>
            </a:pPr>
            <a:r>
              <a:rPr lang="en-US" sz="9600" dirty="0">
                <a:solidFill>
                  <a:schemeClr val="accent2">
                    <a:lumMod val="75000"/>
                  </a:schemeClr>
                </a:solidFill>
                <a:latin typeface="Calibri" panose="020F0502020204030204" pitchFamily="34" charset="0"/>
                <a:cs typeface="Calibri" panose="020F0502020204030204" pitchFamily="34" charset="0"/>
              </a:rPr>
              <a:t>        Prog in International and Community Nutrition</a:t>
            </a:r>
          </a:p>
          <a:p>
            <a:pPr eaLnBrk="1" hangingPunct="1">
              <a:defRPr/>
            </a:pPr>
            <a:r>
              <a:rPr lang="en-US" sz="9600" dirty="0">
                <a:solidFill>
                  <a:schemeClr val="accent2">
                    <a:lumMod val="75000"/>
                  </a:schemeClr>
                </a:solidFill>
                <a:latin typeface="Calibri" panose="020F0502020204030204" pitchFamily="34" charset="0"/>
                <a:cs typeface="Calibri" panose="020F0502020204030204" pitchFamily="34" charset="0"/>
              </a:rPr>
              <a:t>         </a:t>
            </a:r>
          </a:p>
          <a:p>
            <a:pPr eaLnBrk="1" hangingPunct="1">
              <a:defRPr/>
            </a:pPr>
            <a:r>
              <a:rPr lang="en-US" sz="9600" dirty="0">
                <a:solidFill>
                  <a:schemeClr val="accent2">
                    <a:lumMod val="75000"/>
                  </a:schemeClr>
                </a:solidFill>
                <a:latin typeface="Calibri" panose="020F0502020204030204" pitchFamily="34" charset="0"/>
                <a:cs typeface="Calibri" panose="020F0502020204030204" pitchFamily="34" charset="0"/>
              </a:rPr>
              <a:t> 14 May, 2019</a:t>
            </a:r>
          </a:p>
          <a:p>
            <a:pPr eaLnBrk="1" hangingPunct="1">
              <a:buFont typeface="Arial" charset="0"/>
              <a:buNone/>
              <a:defRPr/>
            </a:pPr>
            <a:endParaRPr lang="en-US" dirty="0">
              <a:solidFill>
                <a:schemeClr val="accent3">
                  <a:lumMod val="75000"/>
                </a:schemeClr>
              </a:solidFill>
            </a:endParaRPr>
          </a:p>
          <a:p>
            <a:pPr eaLnBrk="1" hangingPunct="1">
              <a:buFont typeface="Arial" charset="0"/>
              <a:buNone/>
              <a:defRPr/>
            </a:pPr>
            <a:endParaRPr lang="en-US" dirty="0">
              <a:solidFill>
                <a:schemeClr val="accent3">
                  <a:lumMod val="75000"/>
                </a:schemeClr>
              </a:solidFill>
            </a:endParaRPr>
          </a:p>
        </p:txBody>
      </p:sp>
    </p:spTree>
    <p:extLst>
      <p:ext uri="{BB962C8B-B14F-4D97-AF65-F5344CB8AC3E}">
        <p14:creationId xmlns:p14="http://schemas.microsoft.com/office/powerpoint/2010/main" val="173800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922" y="858266"/>
            <a:ext cx="8079581" cy="872067"/>
          </a:xfrm>
        </p:spPr>
        <p:txBody>
          <a:bodyPr/>
          <a:lstStyle/>
          <a:p>
            <a:r>
              <a:rPr lang="en-GB" dirty="0">
                <a:solidFill>
                  <a:schemeClr val="accent1">
                    <a:lumMod val="75000"/>
                  </a:schemeClr>
                </a:solidFill>
              </a:rPr>
              <a:t>Outline</a:t>
            </a:r>
            <a:endParaRPr lang="en-US" dirty="0">
              <a:solidFill>
                <a:schemeClr val="accent1">
                  <a:lumMod val="75000"/>
                </a:schemeClr>
              </a:solidFill>
            </a:endParaRPr>
          </a:p>
        </p:txBody>
      </p:sp>
      <p:sp>
        <p:nvSpPr>
          <p:cNvPr id="5" name="Content Placeholder 4">
            <a:extLst>
              <a:ext uri="{FF2B5EF4-FFF2-40B4-BE49-F238E27FC236}">
                <a16:creationId xmlns:a16="http://schemas.microsoft.com/office/drawing/2014/main" id="{8E9FD6BD-1481-4480-B9D9-FBA028758EF8}"/>
              </a:ext>
            </a:extLst>
          </p:cNvPr>
          <p:cNvSpPr>
            <a:spLocks noGrp="1"/>
          </p:cNvSpPr>
          <p:nvPr>
            <p:ph idx="1"/>
          </p:nvPr>
        </p:nvSpPr>
        <p:spPr>
          <a:xfrm>
            <a:off x="2031206" y="1730331"/>
            <a:ext cx="8065294" cy="4269406"/>
          </a:xfrm>
        </p:spPr>
        <p:txBody>
          <a:bodyPr>
            <a:normAutofit fontScale="92500"/>
          </a:bodyPr>
          <a:lstStyle/>
          <a:p>
            <a:pPr>
              <a:buFont typeface="Arial" panose="020B0604020202020204" pitchFamily="34" charset="0"/>
              <a:buChar char="•"/>
            </a:pPr>
            <a:endParaRPr lang="en-GB" b="1" dirty="0"/>
          </a:p>
          <a:p>
            <a:pPr>
              <a:buFont typeface="Arial" panose="020B0604020202020204" pitchFamily="34" charset="0"/>
              <a:buChar char="•"/>
            </a:pPr>
            <a:r>
              <a:rPr lang="en-GB" sz="2800" b="1" dirty="0"/>
              <a:t> </a:t>
            </a:r>
            <a:r>
              <a:rPr lang="en-GB" sz="3600" b="1" dirty="0"/>
              <a:t>Food system challenges</a:t>
            </a:r>
          </a:p>
          <a:p>
            <a:pPr>
              <a:buFont typeface="Arial" panose="020B0604020202020204" pitchFamily="34" charset="0"/>
              <a:buChar char="•"/>
            </a:pPr>
            <a:r>
              <a:rPr lang="en-GB" sz="3600" b="1" dirty="0"/>
              <a:t> Impact on global nutrition situation </a:t>
            </a:r>
          </a:p>
          <a:p>
            <a:pPr>
              <a:buFont typeface="Arial" panose="020B0604020202020204" pitchFamily="34" charset="0"/>
              <a:buChar char="•"/>
            </a:pPr>
            <a:r>
              <a:rPr lang="en-GB" sz="3600" b="1" dirty="0"/>
              <a:t>Animal Source food: Production and consumption</a:t>
            </a:r>
          </a:p>
          <a:p>
            <a:pPr>
              <a:buFont typeface="Arial" panose="020B0604020202020204" pitchFamily="34" charset="0"/>
              <a:buChar char="•"/>
            </a:pPr>
            <a:r>
              <a:rPr lang="en-GB" sz="3600" b="1" dirty="0"/>
              <a:t> Animal source foods within a sustainable food system that delivers on healthy diet</a:t>
            </a:r>
          </a:p>
          <a:p>
            <a:pPr>
              <a:buFont typeface="Arial" panose="020B0604020202020204" pitchFamily="34" charset="0"/>
              <a:buChar char="•"/>
            </a:pPr>
            <a:r>
              <a:rPr lang="en-GB" sz="3600" b="1" dirty="0"/>
              <a:t>Conclusions</a:t>
            </a:r>
          </a:p>
        </p:txBody>
      </p:sp>
    </p:spTree>
    <p:extLst>
      <p:ext uri="{BB962C8B-B14F-4D97-AF65-F5344CB8AC3E}">
        <p14:creationId xmlns:p14="http://schemas.microsoft.com/office/powerpoint/2010/main" val="2694698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26CC5E-9CBC-496C-9A5A-D3DB849F4DF0}"/>
              </a:ext>
            </a:extLst>
          </p:cNvPr>
          <p:cNvSpPr>
            <a:spLocks noGrp="1"/>
          </p:cNvSpPr>
          <p:nvPr>
            <p:ph type="title"/>
          </p:nvPr>
        </p:nvSpPr>
        <p:spPr>
          <a:xfrm>
            <a:off x="2228849" y="659804"/>
            <a:ext cx="8349503" cy="914640"/>
          </a:xfrm>
        </p:spPr>
        <p:txBody>
          <a:bodyPr>
            <a:noAutofit/>
          </a:bodyPr>
          <a:lstStyle/>
          <a:p>
            <a:pPr>
              <a:defRPr/>
            </a:pPr>
            <a:r>
              <a:rPr lang="en-US" sz="3200" b="1" cap="small" dirty="0"/>
              <a:t>Healthy diets are not the Default</a:t>
            </a:r>
            <a:br>
              <a:rPr lang="en-US" sz="3200" b="1" cap="small" dirty="0"/>
            </a:br>
            <a:r>
              <a:rPr lang="en-US" sz="3200" b="1" dirty="0"/>
              <a:t>Food environments are shaped by food systems </a:t>
            </a:r>
            <a:endParaRPr lang="en-US" sz="3200" dirty="0">
              <a:solidFill>
                <a:schemeClr val="tx2"/>
              </a:solidFill>
            </a:endParaRPr>
          </a:p>
        </p:txBody>
      </p:sp>
      <p:pic>
        <p:nvPicPr>
          <p:cNvPr id="15363" name="Picture Placeholder 4" descr="Global-Food-System.jpg">
            <a:extLst>
              <a:ext uri="{FF2B5EF4-FFF2-40B4-BE49-F238E27FC236}">
                <a16:creationId xmlns:a16="http://schemas.microsoft.com/office/drawing/2014/main" id="{1714B502-28B4-4B58-9A5E-FEA410A2B99D}"/>
              </a:ext>
            </a:extLst>
          </p:cNvPr>
          <p:cNvPicPr>
            <a:picLocks noChangeAspect="1"/>
          </p:cNvPicPr>
          <p:nvPr/>
        </p:nvPicPr>
        <p:blipFill>
          <a:blip r:embed="rId3">
            <a:extLst>
              <a:ext uri="{28A0092B-C50C-407E-A947-70E740481C1C}">
                <a14:useLocalDpi xmlns:a14="http://schemas.microsoft.com/office/drawing/2010/main" val="0"/>
              </a:ext>
            </a:extLst>
          </a:blip>
          <a:srcRect t="8195" b="13541"/>
          <a:stretch>
            <a:fillRect/>
          </a:stretch>
        </p:blipFill>
        <p:spPr bwMode="auto">
          <a:xfrm>
            <a:off x="2381987" y="1704261"/>
            <a:ext cx="7705081" cy="4518660"/>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pic>
      <p:sp>
        <p:nvSpPr>
          <p:cNvPr id="15364" name="TextBox 1">
            <a:extLst>
              <a:ext uri="{FF2B5EF4-FFF2-40B4-BE49-F238E27FC236}">
                <a16:creationId xmlns:a16="http://schemas.microsoft.com/office/drawing/2014/main" id="{BEF2C057-ED7D-4EBF-AA14-2DF912C2EFB3}"/>
              </a:ext>
            </a:extLst>
          </p:cNvPr>
          <p:cNvSpPr txBox="1">
            <a:spLocks noChangeArrowheads="1"/>
          </p:cNvSpPr>
          <p:nvPr/>
        </p:nvSpPr>
        <p:spPr bwMode="auto">
          <a:xfrm flipH="1">
            <a:off x="7911704" y="6222921"/>
            <a:ext cx="185618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 Hawkes, 2009</a:t>
            </a:r>
          </a:p>
        </p:txBody>
      </p:sp>
    </p:spTree>
    <p:extLst>
      <p:ext uri="{BB962C8B-B14F-4D97-AF65-F5344CB8AC3E}">
        <p14:creationId xmlns:p14="http://schemas.microsoft.com/office/powerpoint/2010/main" val="37814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4337</TotalTime>
  <Words>5449</Words>
  <Application>Microsoft Office PowerPoint</Application>
  <PresentationFormat>Widescreen</PresentationFormat>
  <Paragraphs>499</Paragraphs>
  <Slides>65</Slides>
  <Notes>40</Notes>
  <HiddenSlides>0</HiddenSlides>
  <MMClips>0</MMClips>
  <ScaleCrop>false</ScaleCrop>
  <HeadingPairs>
    <vt:vector size="8" baseType="variant">
      <vt:variant>
        <vt:lpstr>Fonts Used</vt:lpstr>
      </vt:variant>
      <vt:variant>
        <vt:i4>16</vt:i4>
      </vt:variant>
      <vt:variant>
        <vt:lpstr>Theme</vt:lpstr>
      </vt:variant>
      <vt:variant>
        <vt:i4>2</vt:i4>
      </vt:variant>
      <vt:variant>
        <vt:lpstr>Embedded OLE Servers</vt:lpstr>
      </vt:variant>
      <vt:variant>
        <vt:i4>1</vt:i4>
      </vt:variant>
      <vt:variant>
        <vt:lpstr>Slide Titles</vt:lpstr>
      </vt:variant>
      <vt:variant>
        <vt:i4>65</vt:i4>
      </vt:variant>
    </vt:vector>
  </HeadingPairs>
  <TitlesOfParts>
    <vt:vector size="84" baseType="lpstr">
      <vt:lpstr>ＭＳ Ｐゴシック</vt:lpstr>
      <vt:lpstr>宋体</vt:lpstr>
      <vt:lpstr>宋体</vt:lpstr>
      <vt:lpstr>Arial</vt:lpstr>
      <vt:lpstr>Calibri</vt:lpstr>
      <vt:lpstr>Calibri Light</vt:lpstr>
      <vt:lpstr>DIN-Medium</vt:lpstr>
      <vt:lpstr>Franklin Gothic Book</vt:lpstr>
      <vt:lpstr>Futura Std Bold Condensed</vt:lpstr>
      <vt:lpstr>Futura Std Condensed</vt:lpstr>
      <vt:lpstr>Museo Slab 700</vt:lpstr>
      <vt:lpstr>PalatinoLTStd-Light</vt:lpstr>
      <vt:lpstr>Proxima Nova</vt:lpstr>
      <vt:lpstr>Tahoma</vt:lpstr>
      <vt:lpstr>Times New Roman</vt:lpstr>
      <vt:lpstr>Wingdings</vt:lpstr>
      <vt:lpstr>Office Theme</vt:lpstr>
      <vt:lpstr>1_Office Theme</vt:lpstr>
      <vt:lpstr>Slide</vt:lpstr>
      <vt:lpstr>Welcome!</vt:lpstr>
      <vt:lpstr>PowerPoint Presentation</vt:lpstr>
      <vt:lpstr>PowerPoint Presentation</vt:lpstr>
      <vt:lpstr>PowerPoint Presentation</vt:lpstr>
      <vt:lpstr>PowerPoint Presentation</vt:lpstr>
      <vt:lpstr>PowerPoint Presentation</vt:lpstr>
      <vt:lpstr>Animal Source foods within a sustainable food system that delivers on Healthy diet </vt:lpstr>
      <vt:lpstr>Outline</vt:lpstr>
      <vt:lpstr>Healthy diets are not the Default Food environments are shaped by food systems </vt:lpstr>
      <vt:lpstr>PowerPoint Presentation</vt:lpstr>
      <vt:lpstr>Urban and rural populations</vt:lpstr>
      <vt:lpstr>Urbanisation in low- and mid income countries</vt:lpstr>
      <vt:lpstr>By 2050,  most of the world is urbanized</vt:lpstr>
      <vt:lpstr>PowerPoint Presentation</vt:lpstr>
      <vt:lpstr>PowerPoint Presentation</vt:lpstr>
      <vt:lpstr>PowerPoint Presentation</vt:lpstr>
      <vt:lpstr>PowerPoint Presentation</vt:lpstr>
      <vt:lpstr>Very little diversity in the way we eat now</vt:lpstr>
      <vt:lpstr>PowerPoint Presentation</vt:lpstr>
      <vt:lpstr>PowerPoint Presentation</vt:lpstr>
      <vt:lpstr>PowerPoint Presentation</vt:lpstr>
      <vt:lpstr>The three FOFA 2050 scenarios in a nutshell</vt:lpstr>
      <vt:lpstr>Where are we going?  The no of Undernourished so far compared to 2050</vt:lpstr>
      <vt:lpstr>Gross agricultural output</vt:lpstr>
      <vt:lpstr>PowerPoint Presentation</vt:lpstr>
      <vt:lpstr>PowerPoint Presentation</vt:lpstr>
      <vt:lpstr>PowerPoint Presentation</vt:lpstr>
      <vt:lpstr>PowerPoint Presentation</vt:lpstr>
      <vt:lpstr>PowerPoint Presentation</vt:lpstr>
      <vt:lpstr>PowerPoint Presentation</vt:lpstr>
      <vt:lpstr>Trends in per capita sales volumes of non-alcoholic beverages, processed foods and ultra-processed foods by country income group, 2000–2015 </vt:lpstr>
      <vt:lpstr>Big Contributor to the Disease Burden, is…Food!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 beef production and consumption are among the highest in the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in Total Test Scores by Group (over 5 school terms)</vt:lpstr>
      <vt:lpstr>PowerPoint Presentation</vt:lpstr>
      <vt:lpstr>Summary</vt:lpstr>
      <vt:lpstr>Minimum Dietary Diversity –Women  Indicator to assess diet quality for Women   </vt:lpstr>
      <vt:lpstr>Target 1 – Healthy Diets 2500 kcal/day</vt:lpstr>
      <vt:lpstr>Current Intakes vs Planetary Health Diet</vt:lpstr>
      <vt:lpstr>Current Intakes vs Planetary Health Diet</vt:lpstr>
      <vt:lpstr>Current Intakes vs Planetary Health Diet</vt:lpstr>
      <vt:lpstr>Current Intakes vs Planetary Health Diet</vt:lpstr>
      <vt:lpstr>Substantial Health Benefits</vt:lpstr>
      <vt:lpstr>PowerPoint Presentation</vt:lpstr>
      <vt:lpstr>PowerPoint Presentation</vt:lpstr>
      <vt:lpstr>PowerPoint Presentation</vt:lpstr>
      <vt:lpstr>Conclusion</vt:lpstr>
      <vt:lpstr>It is time to transform food system to make nutritious, safe, affordable and sustainable diets available to all.</vt:lpstr>
      <vt:lpstr>PowerPoint Presentation</vt:lpstr>
    </vt:vector>
  </TitlesOfParts>
  <Company>CAESDO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Kaylee G D'Amico</dc:creator>
  <cp:lastModifiedBy>Kaylee G D'Amico</cp:lastModifiedBy>
  <cp:revision>8</cp:revision>
  <dcterms:created xsi:type="dcterms:W3CDTF">2019-05-09T23:51:05Z</dcterms:created>
  <dcterms:modified xsi:type="dcterms:W3CDTF">2019-05-13T18:07:41Z</dcterms:modified>
</cp:coreProperties>
</file>